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8.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9.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0.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1.xml" ContentType="application/vnd.openxmlformats-officedocument.theme+xml"/>
  <Override PartName="/ppt/tags/tag23.xml" ContentType="application/vnd.openxmlformats-officedocument.presentationml.tags+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2.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3.xml" ContentType="application/vnd.openxmlformats-officedocument.theme+xml"/>
  <Override PartName="/ppt/tags/tag24.xml" ContentType="application/vnd.openxmlformats-officedocument.presentationml.tags+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ppt/theme/themeOverride3.xml" ContentType="application/vnd.openxmlformats-officedocument.themeOverride+xml"/>
  <Override PartName="/ppt/notesSlides/notesSlide14.xml" ContentType="application/vnd.openxmlformats-officedocument.presentationml.notesSlide+xml"/>
  <Override PartName="/ppt/theme/themeOverride4.xml" ContentType="application/vnd.openxmlformats-officedocument.themeOverride+xml"/>
  <Override PartName="/ppt/notesSlides/notesSlide15.xml" ContentType="application/vnd.openxmlformats-officedocument.presentationml.notesSlide+xml"/>
  <Override PartName="/ppt/theme/themeOverride5.xml" ContentType="application/vnd.openxmlformats-officedocument.themeOverride+xml"/>
  <Override PartName="/ppt/notesSlides/notesSlide16.xml" ContentType="application/vnd.openxmlformats-officedocument.presentationml.notesSlide+xml"/>
  <Override PartName="/ppt/theme/themeOverride6.xml" ContentType="application/vnd.openxmlformats-officedocument.themeOverride+xml"/>
  <Override PartName="/ppt/notesSlides/notesSlide17.xml" ContentType="application/vnd.openxmlformats-officedocument.presentationml.notesSlide+xml"/>
  <Override PartName="/ppt/theme/themeOverride7.xml" ContentType="application/vnd.openxmlformats-officedocument.themeOverride+xml"/>
  <Override PartName="/ppt/notesSlides/notesSlide18.xml" ContentType="application/vnd.openxmlformats-officedocument.presentationml.notesSlide+xml"/>
  <Override PartName="/ppt/theme/themeOverride8.xml" ContentType="application/vnd.openxmlformats-officedocument.themeOverride+xml"/>
  <Override PartName="/ppt/notesSlides/notesSlide19.xml" ContentType="application/vnd.openxmlformats-officedocument.presentationml.notesSlide+xml"/>
  <Override PartName="/ppt/theme/themeOverride9.xml" ContentType="application/vnd.openxmlformats-officedocument.themeOverride+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notesSlides/notesSlide22.xml" ContentType="application/vnd.openxmlformats-officedocument.presentationml.notesSlide+xml"/>
  <Override PartName="/ppt/theme/themeOverride13.xml" ContentType="application/vnd.openxmlformats-officedocument.themeOverride+xml"/>
  <Override PartName="/ppt/notesSlides/notesSlide23.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43" r:id="rId7"/>
    <p:sldMasterId id="2147484280" r:id="rId8"/>
    <p:sldMasterId id="2147484322" r:id="rId9"/>
    <p:sldMasterId id="2147484352" r:id="rId10"/>
    <p:sldMasterId id="2147484373" r:id="rId11"/>
    <p:sldMasterId id="2147484416" r:id="rId12"/>
    <p:sldMasterId id="2147484445" r:id="rId13"/>
    <p:sldMasterId id="2147484466" r:id="rId14"/>
    <p:sldMasterId id="2147484497" r:id="rId15"/>
    <p:sldMasterId id="2147484528" r:id="rId16"/>
  </p:sldMasterIdLst>
  <p:notesMasterIdLst>
    <p:notesMasterId r:id="rId61"/>
  </p:notesMasterIdLst>
  <p:handoutMasterIdLst>
    <p:handoutMasterId r:id="rId62"/>
  </p:handoutMasterIdLst>
  <p:sldIdLst>
    <p:sldId id="1484" r:id="rId17"/>
    <p:sldId id="1069" r:id="rId18"/>
    <p:sldId id="1160" r:id="rId19"/>
    <p:sldId id="1369" r:id="rId20"/>
    <p:sldId id="1381" r:id="rId21"/>
    <p:sldId id="1382" r:id="rId22"/>
    <p:sldId id="1383" r:id="rId23"/>
    <p:sldId id="1384" r:id="rId24"/>
    <p:sldId id="1386" r:id="rId25"/>
    <p:sldId id="1387" r:id="rId26"/>
    <p:sldId id="1389" r:id="rId27"/>
    <p:sldId id="1391" r:id="rId28"/>
    <p:sldId id="1458" r:id="rId29"/>
    <p:sldId id="1453" r:id="rId30"/>
    <p:sldId id="1390" r:id="rId31"/>
    <p:sldId id="1455" r:id="rId32"/>
    <p:sldId id="1454" r:id="rId33"/>
    <p:sldId id="1456" r:id="rId34"/>
    <p:sldId id="1460" r:id="rId35"/>
    <p:sldId id="1269" r:id="rId36"/>
    <p:sldId id="1261" r:id="rId37"/>
    <p:sldId id="1291" r:id="rId38"/>
    <p:sldId id="1292" r:id="rId39"/>
    <p:sldId id="1293" r:id="rId40"/>
    <p:sldId id="1461" r:id="rId41"/>
    <p:sldId id="1462" r:id="rId42"/>
    <p:sldId id="1463" r:id="rId43"/>
    <p:sldId id="1464" r:id="rId44"/>
    <p:sldId id="1465" r:id="rId45"/>
    <p:sldId id="1466" r:id="rId46"/>
    <p:sldId id="1467" r:id="rId47"/>
    <p:sldId id="1468" r:id="rId48"/>
    <p:sldId id="1469" r:id="rId49"/>
    <p:sldId id="1470" r:id="rId50"/>
    <p:sldId id="1471" r:id="rId51"/>
    <p:sldId id="1472" r:id="rId52"/>
    <p:sldId id="1482" r:id="rId53"/>
    <p:sldId id="1159" r:id="rId54"/>
    <p:sldId id="1474" r:id="rId55"/>
    <p:sldId id="1475" r:id="rId56"/>
    <p:sldId id="1476" r:id="rId57"/>
    <p:sldId id="1477" r:id="rId58"/>
    <p:sldId id="1478" r:id="rId59"/>
    <p:sldId id="130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53D36-43FC-49AC-97A6-FC23643CEDBF}">
          <p14:sldIdLst>
            <p14:sldId id="1484"/>
            <p14:sldId id="1069"/>
          </p14:sldIdLst>
        </p14:section>
        <p14:section name="PowerApps" id="{51F60FAA-159A-4224-A9C9-F856F2498588}">
          <p14:sldIdLst>
            <p14:sldId id="1160"/>
            <p14:sldId id="1369"/>
            <p14:sldId id="1381"/>
            <p14:sldId id="1382"/>
            <p14:sldId id="1383"/>
            <p14:sldId id="1384"/>
            <p14:sldId id="1386"/>
            <p14:sldId id="1387"/>
            <p14:sldId id="1389"/>
            <p14:sldId id="1391"/>
            <p14:sldId id="1458"/>
            <p14:sldId id="1453"/>
            <p14:sldId id="1390"/>
            <p14:sldId id="1455"/>
            <p14:sldId id="1454"/>
            <p14:sldId id="1456"/>
            <p14:sldId id="1460"/>
            <p14:sldId id="1269"/>
            <p14:sldId id="1261"/>
            <p14:sldId id="1291"/>
            <p14:sldId id="1292"/>
            <p14:sldId id="1293"/>
            <p14:sldId id="1461"/>
            <p14:sldId id="1462"/>
            <p14:sldId id="1463"/>
            <p14:sldId id="1464"/>
            <p14:sldId id="1465"/>
            <p14:sldId id="1466"/>
            <p14:sldId id="1467"/>
            <p14:sldId id="1468"/>
            <p14:sldId id="1469"/>
            <p14:sldId id="1470"/>
            <p14:sldId id="1471"/>
            <p14:sldId id="1472"/>
            <p14:sldId id="1482"/>
            <p14:sldId id="1159"/>
            <p14:sldId id="1474"/>
            <p14:sldId id="1475"/>
            <p14:sldId id="1476"/>
            <p14:sldId id="1477"/>
            <p14:sldId id="1478"/>
            <p14:sldId id="130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9C0"/>
    <a:srgbClr val="FFFFFF"/>
    <a:srgbClr val="68217A"/>
    <a:srgbClr val="F1F1F1"/>
    <a:srgbClr val="F2F2F2"/>
    <a:srgbClr val="DC3C00"/>
    <a:srgbClr val="008272"/>
    <a:srgbClr val="0072C6"/>
    <a:srgbClr val="3F576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434" autoAdjust="0"/>
  </p:normalViewPr>
  <p:slideViewPr>
    <p:cSldViewPr>
      <p:cViewPr varScale="1">
        <p:scale>
          <a:sx n="41" d="100"/>
          <a:sy n="41" d="100"/>
        </p:scale>
        <p:origin x="60" y="564"/>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11/30/2018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8225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PowerApps provides a rapid application design canvas for power users and professional developers alike, joining data and mobile devices through the cloud.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 10:56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195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start… after you log in. </a:t>
            </a:r>
          </a:p>
          <a:p>
            <a:r>
              <a:rPr lang="en-US" dirty="0"/>
              <a:t>The site has great documentation to get started… Click on ‘Learn’</a:t>
            </a:r>
          </a:p>
          <a:p>
            <a:endParaRPr lang="en-US" dirty="0"/>
          </a:p>
          <a:p>
            <a:endParaRPr lang="pt-PT"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Header Placeholder 4"/>
          <p:cNvSpPr>
            <a:spLocks noGrp="1"/>
          </p:cNvSpPr>
          <p:nvPr>
            <p:ph type="hdr" sz="quarter" idx="11"/>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Office 365</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113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8349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06564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75619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004877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800" kern="1200" dirty="0">
                <a:solidFill>
                  <a:schemeClr val="tx1"/>
                </a:solidFill>
                <a:latin typeface="Segoe UI Light" pitchFamily="34" charset="0"/>
                <a:ea typeface="+mn-ea"/>
                <a:cs typeface="+mn-cs"/>
              </a:rPr>
              <a:t>Aqui podemos ver por grelha ou por lista os screens que temos e os controlos que o PA nos fornece. </a:t>
            </a:r>
            <a:endParaRPr lang="pt-PT" sz="800" kern="1200" dirty="0">
              <a:solidFill>
                <a:schemeClr val="tx1"/>
              </a:solidFill>
              <a:latin typeface="Segoe UI Light" pitchFamily="34" charset="0"/>
              <a:ea typeface="+mn-ea"/>
              <a:cs typeface="+mn-cs"/>
            </a:endParaRPr>
          </a:p>
          <a:p>
            <a:r>
              <a:rPr lang="x-none" sz="800" kern="1200" dirty="0">
                <a:solidFill>
                  <a:schemeClr val="tx1"/>
                </a:solidFill>
                <a:latin typeface="Segoe UI Light" pitchFamily="34" charset="0"/>
                <a:ea typeface="+mn-ea"/>
                <a:cs typeface="+mn-cs"/>
              </a:rPr>
              <a:t>Podemos reorientar a disposição e dar mais ou menos relevância a um controlo, fazendo com que seja enviado para a frente ou para trás dos outros controlos.</a:t>
            </a:r>
            <a:endParaRPr lang="pt-PT" sz="800" kern="1200" dirty="0">
              <a:solidFill>
                <a:schemeClr val="tx1"/>
              </a:solidFill>
              <a:latin typeface="Segoe UI Light" pitchFamily="34" charset="0"/>
              <a:ea typeface="+mn-ea"/>
              <a:cs typeface="+mn-cs"/>
            </a:endParaRPr>
          </a:p>
          <a:p>
            <a:endParaRPr lang="pt-PT" sz="800" kern="1200" dirty="0">
              <a:solidFill>
                <a:schemeClr val="tx1"/>
              </a:solidFill>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x-none" sz="800" kern="1200" dirty="0">
                <a:solidFill>
                  <a:schemeClr val="tx1"/>
                </a:solidFill>
                <a:latin typeface="Segoe UI Light" pitchFamily="34" charset="0"/>
                <a:ea typeface="+mn-ea"/>
                <a:cs typeface="+mn-cs"/>
              </a:rPr>
              <a:t>Podemos também apagar e copiar controlos. Isto é apenas uma redundância e um método de listagem do que temos atualmente no canvas, para não termos de andar à procura das coisas.</a:t>
            </a:r>
          </a:p>
          <a:p>
            <a:endParaRPr lang="x-none" sz="8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81523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Canvas é a zona onde vemos todos os controlos e podemos modificar a sua disposição. Não existem diferenças entre o que é mostrada na canvas e na aplicação publicada.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497381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x-none" dirty="0">
                <a:latin typeface="Calibri" panose="020F0502020204030204" pitchFamily="34" charset="0"/>
              </a:rPr>
              <a:t>Nas propriedades podemos definir todos os aspetos dos nossos controlos, screens e algumas ações. Na seção "Avançado" podemos ir ainda mais fundo e entrar na parte de definição de "pseudo-código".</a:t>
            </a:r>
          </a:p>
          <a:p>
            <a:endParaRPr lang="pt-PT" sz="900" b="1" kern="1200" dirty="0">
              <a:solidFill>
                <a:schemeClr val="tx1"/>
              </a:solidFill>
              <a:effectLst/>
              <a:latin typeface="Segoe UI Light" pitchFamily="34" charset="0"/>
              <a:ea typeface="+mn-ea"/>
              <a:cs typeface="+mn-cs"/>
            </a:endParaRPr>
          </a:p>
          <a:p>
            <a:endParaRPr lang="pt-PT" sz="900" b="1" kern="1200" dirty="0">
              <a:solidFill>
                <a:schemeClr val="tx1"/>
              </a:solidFill>
              <a:effectLst/>
              <a:latin typeface="Segoe UI Light" pitchFamily="34" charset="0"/>
              <a:ea typeface="+mn-ea"/>
              <a:cs typeface="+mn-cs"/>
            </a:endParaRPr>
          </a:p>
          <a:p>
            <a:r>
              <a:rPr lang="pt-PT" sz="900" b="1" kern="1200" dirty="0">
                <a:solidFill>
                  <a:schemeClr val="tx1"/>
                </a:solidFill>
                <a:effectLst/>
                <a:latin typeface="Segoe UI Light" pitchFamily="34" charset="0"/>
                <a:ea typeface="+mn-ea"/>
                <a:cs typeface="+mn-cs"/>
              </a:rPr>
              <a:t>Pseudocódigo</a:t>
            </a:r>
            <a:r>
              <a:rPr lang="pt-PT" sz="900" kern="1200" dirty="0">
                <a:solidFill>
                  <a:schemeClr val="tx1"/>
                </a:solidFill>
                <a:effectLst/>
                <a:latin typeface="Segoe UI Light" pitchFamily="34" charset="0"/>
                <a:ea typeface="+mn-ea"/>
                <a:cs typeface="+mn-cs"/>
              </a:rPr>
              <a:t> é uma forma genérica de escrever um </a:t>
            </a:r>
            <a:r>
              <a:rPr lang="x-none" sz="900" kern="1200" dirty="0">
                <a:solidFill>
                  <a:schemeClr val="tx1"/>
                </a:solidFill>
                <a:effectLst/>
                <a:latin typeface="Segoe UI Light" pitchFamily="34" charset="0"/>
                <a:ea typeface="+mn-ea"/>
                <a:cs typeface="+mn-cs"/>
              </a:rPr>
              <a:t>algoritmo</a:t>
            </a:r>
            <a:r>
              <a:rPr lang="pt-PT" sz="900" kern="1200" dirty="0">
                <a:solidFill>
                  <a:schemeClr val="tx1"/>
                </a:solidFill>
                <a:effectLst/>
                <a:latin typeface="Segoe UI Light" pitchFamily="34" charset="0"/>
                <a:ea typeface="+mn-ea"/>
                <a:cs typeface="+mn-cs"/>
              </a:rPr>
              <a:t>, utilizando uma linguagem simples (nativa a quem o escreve, de forma a ser entendida por qualquer pessoa) sem necessidade de conhecer a </a:t>
            </a:r>
            <a:r>
              <a:rPr lang="x-none" sz="900" kern="1200" dirty="0">
                <a:solidFill>
                  <a:schemeClr val="tx1"/>
                </a:solidFill>
                <a:effectLst/>
                <a:latin typeface="Segoe UI Light" pitchFamily="34" charset="0"/>
                <a:ea typeface="+mn-ea"/>
                <a:cs typeface="+mn-cs"/>
              </a:rPr>
              <a:t>sintaxe</a:t>
            </a:r>
            <a:r>
              <a:rPr lang="pt-PT" sz="900" kern="1200" dirty="0">
                <a:solidFill>
                  <a:schemeClr val="tx1"/>
                </a:solidFill>
                <a:effectLst/>
                <a:latin typeface="Segoe UI Light" pitchFamily="34" charset="0"/>
                <a:ea typeface="+mn-ea"/>
                <a:cs typeface="+mn-cs"/>
              </a:rPr>
              <a:t> de nenhuma </a:t>
            </a:r>
            <a:r>
              <a:rPr lang="x-none" sz="900" kern="1200" dirty="0">
                <a:solidFill>
                  <a:schemeClr val="tx1"/>
                </a:solidFill>
                <a:effectLst/>
                <a:latin typeface="Segoe UI Light" pitchFamily="34" charset="0"/>
                <a:ea typeface="+mn-ea"/>
                <a:cs typeface="+mn-cs"/>
              </a:rPr>
              <a:t>linguagem de programação</a:t>
            </a:r>
            <a:r>
              <a:rPr lang="pt-PT" sz="900" kern="1200" dirty="0">
                <a:solidFill>
                  <a:schemeClr val="tx1"/>
                </a:solidFill>
                <a:effectLst/>
                <a:latin typeface="Segoe UI Light" pitchFamily="34" charset="0"/>
                <a:ea typeface="+mn-ea"/>
                <a:cs typeface="+mn-cs"/>
              </a:rPr>
              <a:t>.</a:t>
            </a:r>
            <a:endParaRPr lang="x-non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731086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Cada controlo tem um conjunto de ações comuns e um conjunto específico, devido a serem de tipos diferentes.</a:t>
            </a:r>
          </a:p>
          <a:p>
            <a:r>
              <a:rPr lang="x-none" sz="900" kern="1200" dirty="0">
                <a:solidFill>
                  <a:schemeClr val="tx1"/>
                </a:solidFill>
                <a:effectLst/>
                <a:latin typeface="Segoe UI Light" pitchFamily="34" charset="0"/>
                <a:ea typeface="+mn-ea"/>
                <a:cs typeface="+mn-cs"/>
              </a:rPr>
              <a:t>Nesta dropdown, podemos ver as ações disponíveis para o controlo selecionado e ver o código que está a correr.</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As ações são relativamente fáceis de identificar, porque têm o nome user friendly. Apesar de serem em inglês, conseguimos deduzir facilmente o que afeta.</a:t>
            </a:r>
          </a:p>
          <a:p>
            <a:r>
              <a:rPr lang="x-none" sz="900" kern="1200" dirty="0">
                <a:solidFill>
                  <a:schemeClr val="tx1"/>
                </a:solidFill>
                <a:effectLst/>
                <a:latin typeface="Segoe UI Light" pitchFamily="34" charset="0"/>
                <a:ea typeface="+mn-ea"/>
                <a:cs typeface="+mn-cs"/>
              </a:rPr>
              <a:t>Ex: Fill - preencher. OnVisible - quando o screen fica visível. OnSelect - na seleção do controlo. Etc.</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Estas ações são também visíveis nas propriedades.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786272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976265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Aqui fazemos o nosso código e transformamos o nosso pensamento em palavras para a aplicação executar.</a:t>
            </a:r>
          </a:p>
          <a:p>
            <a:r>
              <a:rPr lang="x-none" sz="900" kern="1200" dirty="0">
                <a:solidFill>
                  <a:schemeClr val="tx1"/>
                </a:solidFill>
                <a:effectLst/>
                <a:latin typeface="Segoe UI Light" pitchFamily="34" charset="0"/>
                <a:ea typeface="+mn-ea"/>
                <a:cs typeface="+mn-cs"/>
              </a:rPr>
              <a:t>Temos que pegar na ideia que queremos para a ação e converter naquela linguagem simples da app.</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P.e., Se a minha fonte de dados estiver vazia, mostro o default do pai, se não mostro o primeiro item da fonte.</a:t>
            </a:r>
          </a:p>
          <a:p>
            <a:r>
              <a:rPr lang="x-none" sz="900" kern="1200" dirty="0">
                <a:solidFill>
                  <a:schemeClr val="tx1"/>
                </a:solidFill>
                <a:effectLst/>
                <a:latin typeface="Segoe UI Light" pitchFamily="34" charset="0"/>
                <a:ea typeface="+mn-ea"/>
                <a:cs typeface="+mn-cs"/>
              </a:rPr>
              <a:t>If( IsEmpty(Source); Parent.Default; First(Source))</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É extremamente importante fecharmos corretamente os parêntesis, senão a ação que estamos a configurar não vai executar. </a:t>
            </a:r>
          </a:p>
          <a:p>
            <a:r>
              <a:rPr lang="x-none" sz="900" kern="1200" dirty="0">
                <a:solidFill>
                  <a:schemeClr val="tx1"/>
                </a:solidFill>
                <a:effectLst/>
                <a:latin typeface="Segoe UI Light" pitchFamily="34" charset="0"/>
                <a:ea typeface="+mn-ea"/>
                <a:cs typeface="+mn-cs"/>
              </a:rPr>
              <a:t>Quando expandimos a drop de código, é visível um botão para identar o código. Se houver algum erro, a identação não vai ocorrer. Isto dá-nos uma pista para que algo está errado. Além disso, a linha que aparenta estar errada estará com um sublinhado vermelho, com a razão de erro em tooltip.</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26018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sz="900" kern="1200" dirty="0">
                <a:solidFill>
                  <a:schemeClr val="tx1"/>
                </a:solidFill>
                <a:effectLst/>
                <a:latin typeface="Segoe UI Light" pitchFamily="34" charset="0"/>
                <a:ea typeface="+mn-ea"/>
                <a:cs typeface="+mn-cs"/>
              </a:rPr>
              <a:t>O conjunto de controlos que podemos escolher é limitado, mas suficiente para 90% dos requisitos das intenções de aplicação.</a:t>
            </a:r>
          </a:p>
          <a:p>
            <a:r>
              <a:rPr lang="x-none" sz="900" kern="1200" dirty="0">
                <a:solidFill>
                  <a:schemeClr val="tx1"/>
                </a:solidFill>
                <a:effectLst/>
                <a:latin typeface="Segoe UI Light" pitchFamily="34" charset="0"/>
                <a:ea typeface="+mn-ea"/>
                <a:cs typeface="+mn-cs"/>
              </a:rPr>
              <a:t>Quando selecionamos um controlo, este é colocado no container mais elevado ou no selecionado. p.e. Se estiver dentro de uma galeria e já existir um controlo de imagem, o PA pode não permitir que seja inserido outro e adiciona no container geral. Se quisermos substituir o original, temos que o apagar primeiro (depois de desbloquear a edição) e depois adicionar o novo controlo.</a:t>
            </a:r>
          </a:p>
          <a:p>
            <a:r>
              <a:rPr lang="x-none" sz="900" kern="1200" dirty="0">
                <a:solidFill>
                  <a:schemeClr val="tx1"/>
                </a:solidFill>
                <a:effectLst/>
                <a:latin typeface="Segoe UI Light" pitchFamily="34" charset="0"/>
                <a:ea typeface="+mn-ea"/>
                <a:cs typeface="+mn-cs"/>
              </a:rPr>
              <a:t> </a:t>
            </a:r>
          </a:p>
          <a:p>
            <a:r>
              <a:rPr lang="x-none" sz="900" kern="1200" dirty="0">
                <a:solidFill>
                  <a:schemeClr val="tx1"/>
                </a:solidFill>
                <a:effectLst/>
                <a:latin typeface="Segoe UI Light" pitchFamily="34" charset="0"/>
                <a:ea typeface="+mn-ea"/>
                <a:cs typeface="+mn-cs"/>
              </a:rPr>
              <a:t>Isto pode ser um pouco difícil de entender e de lembrar, mas é uma feature de segurança para impedir que haja duplicidade de controlos e garantir a fluidez da aplicação por toda a sua extensão.</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810611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a:solidFill>
                  <a:schemeClr val="tx1"/>
                </a:solidFill>
                <a:effectLst/>
                <a:latin typeface="Segoe UI Light" pitchFamily="34" charset="0"/>
                <a:ea typeface="+mn-ea"/>
                <a:cs typeface="+mn-cs"/>
              </a:rPr>
              <a:t>Os conetores são pontos de contato</a:t>
            </a:r>
            <a:r>
              <a:rPr lang="pt-PT" sz="900" kern="1200" baseline="0" dirty="0">
                <a:solidFill>
                  <a:schemeClr val="tx1"/>
                </a:solidFill>
                <a:effectLst/>
                <a:latin typeface="Segoe UI Light" pitchFamily="34" charset="0"/>
                <a:ea typeface="+mn-ea"/>
                <a:cs typeface="+mn-cs"/>
              </a:rPr>
              <a:t> com outras aplicações ou fontes de dados. Temos aqui os mais usados, apesar de existirem muitos outros.</a:t>
            </a:r>
          </a:p>
          <a:p>
            <a:r>
              <a:rPr lang="pt-PT" sz="900" kern="1200" dirty="0">
                <a:solidFill>
                  <a:schemeClr val="tx1"/>
                </a:solidFill>
                <a:effectLst/>
                <a:latin typeface="Segoe UI Light" pitchFamily="34" charset="0"/>
                <a:ea typeface="+mn-ea"/>
                <a:cs typeface="+mn-cs"/>
              </a:rPr>
              <a:t>Estes conetores são a produtos Microsoft como a outros produtos,</a:t>
            </a:r>
            <a:r>
              <a:rPr lang="pt-PT" sz="900" kern="1200" baseline="0" dirty="0">
                <a:solidFill>
                  <a:schemeClr val="tx1"/>
                </a:solidFill>
                <a:effectLst/>
                <a:latin typeface="Segoe UI Light" pitchFamily="34" charset="0"/>
                <a:ea typeface="+mn-ea"/>
                <a:cs typeface="+mn-cs"/>
              </a:rPr>
              <a:t> como Facebook, Gmail, Google Drive, Oracle DB.</a:t>
            </a:r>
          </a:p>
          <a:p>
            <a:r>
              <a:rPr lang="pt-PT" sz="900" kern="1200" baseline="0" dirty="0">
                <a:solidFill>
                  <a:schemeClr val="tx1"/>
                </a:solidFill>
                <a:effectLst/>
                <a:latin typeface="Segoe UI Light" pitchFamily="34" charset="0"/>
                <a:ea typeface="+mn-ea"/>
                <a:cs typeface="+mn-cs"/>
              </a:rPr>
              <a:t>Podem ser serviços Premium que são taxados à parte.</a:t>
            </a:r>
          </a:p>
          <a:p>
            <a:endParaRPr lang="pt-PT" sz="900" kern="1200" baseline="0" dirty="0">
              <a:solidFill>
                <a:schemeClr val="tx1"/>
              </a:solidFill>
              <a:effectLst/>
              <a:latin typeface="Segoe UI Light" pitchFamily="34" charset="0"/>
              <a:ea typeface="+mn-ea"/>
              <a:cs typeface="+mn-cs"/>
            </a:endParaRPr>
          </a:p>
          <a:p>
            <a:r>
              <a:rPr lang="pt-PT" sz="900" kern="1200" dirty="0">
                <a:solidFill>
                  <a:schemeClr val="tx1"/>
                </a:solidFill>
                <a:effectLst/>
                <a:latin typeface="Segoe UI Light" pitchFamily="34" charset="0"/>
                <a:ea typeface="+mn-ea"/>
                <a:cs typeface="+mn-cs"/>
              </a:rPr>
              <a:t>Devemos ter em atenção que apesar da lista ser grande, existem algumas limitações ou problemas conhecidos. Na documentação estão descritos. Poderá haver também issues não conhecidos.</a:t>
            </a:r>
            <a:endParaRPr lang="x-non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59371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a:solidFill>
                  <a:schemeClr val="tx1"/>
                </a:solidFill>
                <a:effectLst/>
                <a:latin typeface="Segoe UI Light" pitchFamily="34" charset="0"/>
                <a:ea typeface="+mn-ea"/>
                <a:cs typeface="+mn-cs"/>
              </a:rPr>
              <a:t>Depois de escolhermos o conetor e criarmos</a:t>
            </a:r>
            <a:r>
              <a:rPr lang="pt-PT" sz="900" kern="1200" baseline="0" dirty="0">
                <a:solidFill>
                  <a:schemeClr val="tx1"/>
                </a:solidFill>
                <a:effectLst/>
                <a:latin typeface="Segoe UI Light" pitchFamily="34" charset="0"/>
                <a:ea typeface="+mn-ea"/>
                <a:cs typeface="+mn-cs"/>
              </a:rPr>
              <a:t> a conexão, podemos escolher a nossa fonte de dados caso seja pelos dados.</a:t>
            </a:r>
          </a:p>
          <a:p>
            <a:endParaRPr lang="pt-PT" sz="900" kern="1200" baseline="0" dirty="0">
              <a:solidFill>
                <a:schemeClr val="tx1"/>
              </a:solidFill>
              <a:effectLst/>
              <a:latin typeface="Segoe UI Light" pitchFamily="34" charset="0"/>
              <a:ea typeface="+mn-ea"/>
              <a:cs typeface="+mn-cs"/>
            </a:endParaRPr>
          </a:p>
          <a:p>
            <a:r>
              <a:rPr lang="pt-PT" sz="900" kern="1200" baseline="0" dirty="0">
                <a:solidFill>
                  <a:schemeClr val="tx1"/>
                </a:solidFill>
                <a:effectLst/>
                <a:latin typeface="Segoe UI Light" pitchFamily="34" charset="0"/>
                <a:ea typeface="+mn-ea"/>
                <a:cs typeface="+mn-cs"/>
              </a:rPr>
              <a:t>Se for uma ligação a um Flow, não vamos escolher os dados, o PA disponibiliza um snippet de código que nos faz a conexão. Nós só temos que passar as variáveis que queremos (caso haja) e testar. Os flows podem ser adicionados pelo separador “Ação”.</a:t>
            </a:r>
          </a:p>
          <a:p>
            <a:endParaRPr lang="pt-PT" sz="900" kern="1200" baseline="0" dirty="0">
              <a:solidFill>
                <a:schemeClr val="tx1"/>
              </a:solidFill>
              <a:effectLst/>
              <a:latin typeface="Segoe UI Light" pitchFamily="34" charset="0"/>
              <a:ea typeface="+mn-ea"/>
              <a:cs typeface="+mn-cs"/>
            </a:endParaRPr>
          </a:p>
          <a:p>
            <a:r>
              <a:rPr lang="pt-PT" sz="900" kern="1200" baseline="0">
                <a:solidFill>
                  <a:schemeClr val="tx1"/>
                </a:solidFill>
                <a:effectLst/>
                <a:latin typeface="Segoe UI Light" pitchFamily="34" charset="0"/>
                <a:ea typeface="+mn-ea"/>
                <a:cs typeface="+mn-cs"/>
              </a:rPr>
              <a:t>Num cenário avançado, com uma ligação a uma BD de SQL, podemos ver que ao selecionar a fonte de dados de um formulário, o PA mostra-nos as colunas disponíveis, onde podemos escolher também o tipo de dados de um cartão </a:t>
            </a:r>
            <a:endParaRPr lang="x-non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861780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a:solidFill>
                  <a:schemeClr val="tx1"/>
                </a:solidFill>
                <a:effectLst/>
                <a:latin typeface="Segoe UI Light" pitchFamily="34" charset="0"/>
                <a:ea typeface="+mn-ea"/>
                <a:cs typeface="+mn-cs"/>
              </a:rPr>
              <a:t>É um ponto comum de armazenamento de dados, a toda a empresa. Uma base de dados centralizada que pode ser reutilizada por várias aplicações, apenas de leitura ou de escrita também.</a:t>
            </a:r>
          </a:p>
          <a:p>
            <a:r>
              <a:rPr lang="pt-PT" sz="900" kern="1200" dirty="0">
                <a:solidFill>
                  <a:schemeClr val="tx1"/>
                </a:solidFill>
                <a:effectLst/>
                <a:latin typeface="Segoe UI Light" pitchFamily="34" charset="0"/>
                <a:ea typeface="+mn-ea"/>
                <a:cs typeface="+mn-cs"/>
              </a:rPr>
              <a:t>Não é exclusivo do PowerApps. </a:t>
            </a:r>
          </a:p>
          <a:p>
            <a:r>
              <a:rPr lang="pt-PT" sz="900" kern="1200" dirty="0">
                <a:solidFill>
                  <a:schemeClr val="tx1"/>
                </a:solidFill>
                <a:effectLst/>
                <a:latin typeface="Segoe UI Light" pitchFamily="34" charset="0"/>
                <a:ea typeface="+mn-ea"/>
                <a:cs typeface="+mn-cs"/>
              </a:rPr>
              <a:t> </a:t>
            </a:r>
          </a:p>
          <a:p>
            <a:r>
              <a:rPr lang="pt-PT" sz="900" kern="1200" dirty="0">
                <a:solidFill>
                  <a:schemeClr val="tx1"/>
                </a:solidFill>
                <a:effectLst/>
                <a:latin typeface="Segoe UI Light" pitchFamily="34" charset="0"/>
                <a:ea typeface="+mn-ea"/>
                <a:cs typeface="+mn-cs"/>
              </a:rPr>
              <a:t>É o produto da normalização de várias tabelas de dados. Faz todo o sentido que a tabela conta tenha exatamente os mesmos campos no Dynamics 365 e numa aplicação custom (campos nativos, não os personalizados).</a:t>
            </a:r>
          </a:p>
          <a:p>
            <a:r>
              <a:rPr lang="pt-PT" sz="900" kern="1200" dirty="0">
                <a:solidFill>
                  <a:schemeClr val="tx1"/>
                </a:solidFill>
                <a:effectLst/>
                <a:latin typeface="Segoe UI Light" pitchFamily="34" charset="0"/>
                <a:ea typeface="+mn-ea"/>
                <a:cs typeface="+mn-cs"/>
              </a:rPr>
              <a:t> </a:t>
            </a:r>
          </a:p>
          <a:p>
            <a:r>
              <a:rPr lang="pt-PT" sz="900" kern="1200" dirty="0">
                <a:solidFill>
                  <a:schemeClr val="tx1"/>
                </a:solidFill>
                <a:effectLst/>
                <a:latin typeface="Segoe UI Light" pitchFamily="34" charset="0"/>
                <a:ea typeface="+mn-ea"/>
                <a:cs typeface="+mn-cs"/>
              </a:rPr>
              <a:t> Já possui um conjunto de entidades base adaptados aos cenários mais comuns de uma organização. Para além de estar disponível a high-level, também tem a capacidade para developers, sendo o SDK semelhante ao do de Dynamics.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162835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sz="900" kern="1200" dirty="0">
                <a:solidFill>
                  <a:schemeClr val="tx1"/>
                </a:solidFill>
                <a:effectLst/>
                <a:latin typeface="Segoe UI Light" pitchFamily="34" charset="0"/>
                <a:ea typeface="+mn-ea"/>
                <a:cs typeface="+mn-cs"/>
              </a:rPr>
              <a:t>É um ponto comum de armazenamento de dados, a toda a empresa. Uma base de dados centralizada que pode ser reutilizada por várias aplicações, apenas de leitura ou de escrita também.</a:t>
            </a:r>
          </a:p>
          <a:p>
            <a:r>
              <a:rPr lang="pt-PT" sz="900" kern="1200" dirty="0">
                <a:solidFill>
                  <a:schemeClr val="tx1"/>
                </a:solidFill>
                <a:effectLst/>
                <a:latin typeface="Segoe UI Light" pitchFamily="34" charset="0"/>
                <a:ea typeface="+mn-ea"/>
                <a:cs typeface="+mn-cs"/>
              </a:rPr>
              <a:t>Não é exclusivo do PowerApps. </a:t>
            </a:r>
          </a:p>
          <a:p>
            <a:r>
              <a:rPr lang="pt-PT" sz="900" kern="1200" dirty="0">
                <a:solidFill>
                  <a:schemeClr val="tx1"/>
                </a:solidFill>
                <a:effectLst/>
                <a:latin typeface="Segoe UI Light" pitchFamily="34" charset="0"/>
                <a:ea typeface="+mn-ea"/>
                <a:cs typeface="+mn-cs"/>
              </a:rPr>
              <a:t> </a:t>
            </a:r>
          </a:p>
          <a:p>
            <a:r>
              <a:rPr lang="pt-PT" sz="900" kern="1200" dirty="0">
                <a:solidFill>
                  <a:schemeClr val="tx1"/>
                </a:solidFill>
                <a:effectLst/>
                <a:latin typeface="Segoe UI Light" pitchFamily="34" charset="0"/>
                <a:ea typeface="+mn-ea"/>
                <a:cs typeface="+mn-cs"/>
              </a:rPr>
              <a:t>É o produto da normalização de várias tabelas de dados. Faz todo o sentido que a tabela conta tenha exatamente os mesmos campos no Dynamics 365 e numa aplicação custom (campos nativos, não os personalizados).</a:t>
            </a:r>
          </a:p>
          <a:p>
            <a:r>
              <a:rPr lang="pt-PT" sz="900" kern="1200" dirty="0">
                <a:solidFill>
                  <a:schemeClr val="tx1"/>
                </a:solidFill>
                <a:effectLst/>
                <a:latin typeface="Segoe UI Light" pitchFamily="34" charset="0"/>
                <a:ea typeface="+mn-ea"/>
                <a:cs typeface="+mn-cs"/>
              </a:rPr>
              <a:t> </a:t>
            </a:r>
          </a:p>
          <a:p>
            <a:r>
              <a:rPr lang="pt-PT" sz="900" kern="1200" dirty="0">
                <a:solidFill>
                  <a:schemeClr val="tx1"/>
                </a:solidFill>
                <a:effectLst/>
                <a:latin typeface="Segoe UI Light" pitchFamily="34" charset="0"/>
                <a:ea typeface="+mn-ea"/>
                <a:cs typeface="+mn-cs"/>
              </a:rPr>
              <a:t> Já possui um conjunto de entidades base adaptados aos cenários mais comuns de uma organização. Para além de estar disponível a high-level, também tem a capacidade para developers, sendo o SDK semelhante ao do de Dynamics.</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CD35CD3-FAD0-4D89-82D9-9D659C3427D1}"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791523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E4EF4-DEAC-4FF7-ADCE-E8674FBA1DC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361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6C107-5314-4018-A97F-A6F83D38A73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431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E4EF4-DEAC-4FF7-ADCE-E8674FBA1DC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54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016D4FFF-EA12-4113-A505-A90247173362}"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11/30/2018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We’ve come to expect innovation from all the apps we run on our personal devices.  Thousands, and thousands of apps.</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03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But the business world hasn’t kept pace.</a:t>
            </a: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53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There are many reasons.  Data complexity.  Talent and training.  But fundamentally, the biggest problem is the lack of IT budget dedicated to anything but keeping up with line of business systems.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t>
            </a:r>
            <a:endParaRPr lang="en-US" dirty="0"/>
          </a:p>
          <a:p>
            <a:endParaRPr lang="en-US" dirty="0"/>
          </a:p>
          <a:p>
            <a:r>
              <a:rPr lang="en-US" dirty="0"/>
              <a:t>The Mobility of the Experience -- physically – with 37% of us working from three or more locations.</a:t>
            </a:r>
          </a:p>
          <a:p>
            <a:r>
              <a:rPr lang="en-US" dirty="0"/>
              <a:t> </a:t>
            </a:r>
          </a:p>
          <a:p>
            <a:r>
              <a:rPr lang="en-US" dirty="0"/>
              <a:t>But also the Mobility of the experience across devices – with about ½ of us using three or more devices for work.</a:t>
            </a:r>
          </a:p>
          <a:p>
            <a:r>
              <a:rPr lang="en-US" dirty="0"/>
              <a:t> </a:t>
            </a:r>
          </a:p>
          <a:p>
            <a:r>
              <a:rPr lang="en-US" dirty="0"/>
              <a:t>And finally -- our experiences are naturally moving across Apps too -- 82% of information workers use seven or more apps for work.</a:t>
            </a:r>
          </a:p>
          <a:p>
            <a:r>
              <a:rPr lang="en-US" dirty="0"/>
              <a:t> </a:t>
            </a:r>
          </a:p>
          <a:p>
            <a:r>
              <a:rPr lang="en-US" dirty="0"/>
              <a:t>And as the experience moves – so does the data . . .</a:t>
            </a:r>
          </a:p>
          <a:p>
            <a:r>
              <a:rPr lang="en-US" dirty="0"/>
              <a:t>“Organizational Blind Spot: The Role of Document-Driven Business Processes in Driving Top-Line Growth,” IDC White Paper sponsored by Ricoh, September 2012</a:t>
            </a:r>
          </a:p>
          <a:p>
            <a:r>
              <a:rPr lang="en-US" dirty="0"/>
              <a:t>*“Reducing Effort for Banks and Their Customers through Digital Signatures,” CEB TowerGroup, February 2014</a:t>
            </a:r>
          </a:p>
          <a:p>
            <a:r>
              <a:rPr lang="en-US" dirty="0"/>
              <a:t>**The Cost of Too Much Information: Government Workers Lose Productivity Due to Information Overload, IDC Govt’ Insights, 2012</a:t>
            </a:r>
          </a:p>
          <a:p>
            <a:r>
              <a:rPr lang="en-US" dirty="0"/>
              <a:t>***</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2184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Systems that run for decades are critical.   But application lifecycles need not be measured in years.  Essential business processes sometimes happen in minutes, or days. And we need tools to help us keep up.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 10:56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809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need tools that let us rapidly develop solutions for short term and medium engagement, with minimal impact on the budgets and talent pools dedicated to maintaining classic line of business technology.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 10:56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557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That’s the mission of PowerApps.  And joined with Office, and all the rich business data solutions developed in the last few years on Office 365, PowerApps lets you extend today’s business data to the users of tomorrow.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 10:56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977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2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3.jpeg"/><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0.emf"/><Relationship Id="rId4" Type="http://schemas.openxmlformats.org/officeDocument/2006/relationships/oleObject" Target="../embeddings/oleObject16.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16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Master" Target="../slideMasters/slideMaster7.xml"/><Relationship Id="rId7" Type="http://schemas.openxmlformats.org/officeDocument/2006/relationships/image" Target="../media/image25.png"/><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image" Target="../media/image24.png"/><Relationship Id="rId5" Type="http://schemas.openxmlformats.org/officeDocument/2006/relationships/image" Target="../media/image10.emf"/><Relationship Id="rId10" Type="http://schemas.openxmlformats.org/officeDocument/2006/relationships/image" Target="../media/image28.png"/><Relationship Id="rId4" Type="http://schemas.openxmlformats.org/officeDocument/2006/relationships/oleObject" Target="../embeddings/oleObject18.bin"/><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29.png"/><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17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30.png"/><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Master" Target="../slideMasters/slideMaster11.xml"/><Relationship Id="rId5" Type="http://schemas.microsoft.com/office/2007/relationships/hdphoto" Target="../media/hdphoto3.wdp"/><Relationship Id="rId4" Type="http://schemas.openxmlformats.org/officeDocument/2006/relationships/image" Target="../media/image43.png"/></Relationships>
</file>

<file path=ppt/slideLayouts/_rels/slideLayout2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11.xml"/><Relationship Id="rId5" Type="http://schemas.microsoft.com/office/2007/relationships/hdphoto" Target="../media/hdphoto3.wdp"/><Relationship Id="rId4" Type="http://schemas.openxmlformats.org/officeDocument/2006/relationships/image" Target="../media/image43.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Master" Target="../slideMasters/slideMaster11.xml"/><Relationship Id="rId4" Type="http://schemas.microsoft.com/office/2007/relationships/hdphoto" Target="../media/hdphoto3.wdp"/></Relationships>
</file>

<file path=ppt/slideLayouts/_rels/slideLayout2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2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3.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a:t>Click to edit Master text styles</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334113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1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436476" cy="6994526"/>
          </a:xfrm>
          <a:prstGeom prst="rect">
            <a:avLst/>
          </a:prstGeom>
          <a:noFill/>
          <a:ln>
            <a:noFill/>
          </a:ln>
        </p:spPr>
      </p:pic>
      <p:sp>
        <p:nvSpPr>
          <p:cNvPr id="7" name="Rectangle 6"/>
          <p:cNvSpPr/>
          <p:nvPr userDrawn="1"/>
        </p:nvSpPr>
        <p:spPr bwMode="auto">
          <a:xfrm>
            <a:off x="274638" y="296863"/>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dirty="0" err="1"/>
              <a:t>Lorem</a:t>
            </a:r>
            <a:r>
              <a:rPr lang="en-US" dirty="0"/>
              <a:t> </a:t>
            </a:r>
            <a:r>
              <a:rPr lang="en-US" dirty="0" err="1"/>
              <a:t>ipsum</a:t>
            </a:r>
            <a:r>
              <a:rPr lang="en-US" dirty="0"/>
              <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319648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02764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57996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26818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7309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371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24959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5696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0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01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419700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0659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24712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81219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2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317581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4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5750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7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422107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79353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1150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1118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35822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a:t>Speaker Name</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24915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669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8683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23233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2092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396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1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56381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08630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2324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6507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9712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5009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7721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3831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46102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0708568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64388386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4386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0149537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384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067422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5006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5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943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60803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69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75385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9" name="Rectangle 1"/>
          <p:cNvSpPr/>
          <p:nvPr userDrawn="1"/>
        </p:nvSpPr>
        <p:spPr bwMode="auto">
          <a:xfrm flipH="1">
            <a:off x="-3" y="0"/>
            <a:ext cx="12436477" cy="6994525"/>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03" tIns="46602" rIns="93203" bIns="46602" numCol="1" rtlCol="0" anchor="ctr" anchorCtr="0" compatLnSpc="1">
            <a:prstTxWarp prst="textNoShape">
              <a:avLst/>
            </a:prstTxWarp>
          </a:bodyPr>
          <a:lstStyle/>
          <a:p>
            <a:pPr algn="ctr" defTabSz="931692" fontAlgn="base">
              <a:spcBef>
                <a:spcPct val="0"/>
              </a:spcBef>
              <a:spcAft>
                <a:spcPct val="0"/>
              </a:spcAft>
            </a:pPr>
            <a:endParaRPr lang="en-US" sz="2344"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78529" y="2386121"/>
            <a:ext cx="9002227" cy="2894017"/>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8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220242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8154250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solidFill>
                  <a:schemeClr val="tx1">
                    <a:lumMod val="85000"/>
                    <a:lumOff val="15000"/>
                  </a:schemeClr>
                </a:soli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03802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87832186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75512380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509916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1183063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800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solidFill>
                  <a:schemeClr val="tx1">
                    <a:lumMod val="75000"/>
                    <a:lumOff val="25000"/>
                  </a:schemeClr>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5038451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1889700"/>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solidFill>
                  <a:schemeClr val="tx1">
                    <a:lumMod val="75000"/>
                    <a:lumOff val="25000"/>
                  </a:schemeClr>
                </a:soli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05481" y="1476623"/>
            <a:ext cx="5504574" cy="2299082"/>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solidFill>
                  <a:schemeClr val="tx1">
                    <a:lumMod val="75000"/>
                    <a:lumOff val="25000"/>
                  </a:schemeClr>
                </a:solidFill>
                <a:latin typeface="+mj-lt"/>
                <a:ea typeface="+mn-ea"/>
                <a:cs typeface="+mn-cs"/>
              </a:defRPr>
            </a:lvl1pPr>
            <a:lvl2pPr marL="647637" indent="-349724">
              <a:defRPr lang="en-US" sz="2040" kern="1200" spc="0" baseline="0" dirty="0" smtClean="0">
                <a:solidFill>
                  <a:schemeClr val="tx1">
                    <a:lumMod val="75000"/>
                    <a:lumOff val="25000"/>
                  </a:schemeClr>
                </a:solidFill>
                <a:latin typeface="+mn-lt"/>
                <a:ea typeface="+mn-ea"/>
                <a:cs typeface="+mn-cs"/>
              </a:defRPr>
            </a:lvl2pPr>
            <a:lvl3pPr marL="880786" indent="-349724">
              <a:defRPr lang="en-US" sz="2040" kern="1200" spc="0" baseline="0" dirty="0" smtClean="0">
                <a:solidFill>
                  <a:schemeClr val="tx1">
                    <a:lumMod val="75000"/>
                    <a:lumOff val="25000"/>
                  </a:schemeClr>
                </a:solidFill>
                <a:latin typeface="+mn-lt"/>
                <a:ea typeface="+mn-ea"/>
                <a:cs typeface="+mn-cs"/>
              </a:defRPr>
            </a:lvl3pPr>
            <a:lvl4pPr marL="1049171" indent="-349724">
              <a:defRPr lang="en-US" sz="2040" kern="1200" spc="0" baseline="0" dirty="0" smtClean="0">
                <a:solidFill>
                  <a:schemeClr val="tx1">
                    <a:lumMod val="75000"/>
                    <a:lumOff val="25000"/>
                  </a:schemeClr>
                </a:solidFill>
                <a:latin typeface="+mn-lt"/>
                <a:ea typeface="+mn-ea"/>
                <a:cs typeface="+mn-cs"/>
              </a:defRPr>
            </a:lvl4pPr>
            <a:lvl5pPr marL="1230509" indent="-349724">
              <a:defRPr lang="en-US" sz="2040" kern="1200" spc="0" baseline="0" dirty="0">
                <a:solidFill>
                  <a:schemeClr val="tx1">
                    <a:lumMod val="75000"/>
                    <a:lumOff val="25000"/>
                  </a:schemeClr>
                </a:soli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Fifth level</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6057557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9644541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84674245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90524493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17017956"/>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0116829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85381939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8965004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07643521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423668345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35704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57303091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20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6452938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72" kern="1200" spc="-71" baseline="0" smtClean="0">
                <a:solidFill>
                  <a:schemeClr val="tx1">
                    <a:lumMod val="75000"/>
                    <a:lumOff val="25000"/>
                  </a:schemeClr>
                </a:solidFill>
                <a:latin typeface="+mj-lt"/>
                <a:ea typeface="+mn-ea"/>
                <a:cs typeface="+mn-cs"/>
              </a:defRPr>
            </a:lvl1pPr>
          </a:lstStyle>
          <a:p>
            <a:pPr marL="0" lvl="0" indent="0" algn="l" defTabSz="913442"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73446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637777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2" y="2151539"/>
            <a:ext cx="10445796" cy="1017048"/>
          </a:xfrm>
          <a:prstGeom prst="rect">
            <a:avLst/>
          </a:prstGeom>
        </p:spPr>
        <p:txBody>
          <a:bodyPr lIns="91419" tIns="45710" rIns="91419" bIns="45710" anchor="b" anchorCtr="0"/>
          <a:lstStyle>
            <a:lvl1pPr>
              <a:defRPr sz="7343"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82" y="3494024"/>
            <a:ext cx="10445796" cy="508524"/>
          </a:xfrm>
          <a:prstGeom prst="rect">
            <a:avLst/>
          </a:prstGeom>
        </p:spPr>
        <p:txBody>
          <a:bodyPr lIns="91419" tIns="45710" rIns="91419" bIns="45710">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155908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1146579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0023643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4" y="490738"/>
            <a:ext cx="1436313" cy="306604"/>
          </a:xfrm>
          <a:prstGeom prst="rect">
            <a:avLst/>
          </a:prstGeom>
        </p:spPr>
      </p:pic>
      <p:sp>
        <p:nvSpPr>
          <p:cNvPr id="12" name="Freeform 11"/>
          <p:cNvSpPr>
            <a:spLocks noEditPoints="1"/>
          </p:cNvSpPr>
          <p:nvPr userDrawn="1"/>
        </p:nvSpPr>
        <p:spPr bwMode="black">
          <a:xfrm>
            <a:off x="2137570" y="2473327"/>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03" tIns="45701" rIns="91403" bIns="45701"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43214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TextBox 7"/>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4211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Freeform 7"/>
          <p:cNvSpPr>
            <a:spLocks noChangeAspect="1" noEditPoints="1"/>
          </p:cNvSpPr>
          <p:nvPr userDrawn="1"/>
        </p:nvSpPr>
        <p:spPr bwMode="black">
          <a:xfrm>
            <a:off x="457199" y="490736"/>
            <a:ext cx="1239007"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2801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399"/>
            </a:lvl2pPr>
            <a:lvl3pPr marL="228488" indent="0">
              <a:buNone/>
              <a:defRPr/>
            </a:lvl3pPr>
            <a:lvl4pPr marL="456975" indent="0">
              <a:buNone/>
              <a:defRPr/>
            </a:lvl4pPr>
            <a:lvl5pPr marL="68546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4291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47952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09858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27928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392512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219270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586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27284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8116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7442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1093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41150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4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7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09821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6"/>
            <a:ext cx="1449939" cy="306604"/>
          </a:xfrm>
          <a:prstGeom prst="rect">
            <a:avLst/>
          </a:prstGeom>
        </p:spPr>
      </p:pic>
    </p:spTree>
    <p:extLst>
      <p:ext uri="{BB962C8B-B14F-4D97-AF65-F5344CB8AC3E}">
        <p14:creationId xmlns:p14="http://schemas.microsoft.com/office/powerpoint/2010/main" val="196982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031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38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0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041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0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31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42381577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354087812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82355750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09" y="0"/>
            <a:ext cx="12442885" cy="6994530"/>
          </a:xfrm>
          <a:prstGeom prst="rect">
            <a:avLst/>
          </a:prstGeom>
        </p:spPr>
      </p:pic>
    </p:spTree>
    <p:extLst>
      <p:ext uri="{BB962C8B-B14F-4D97-AF65-F5344CB8AC3E}">
        <p14:creationId xmlns:p14="http://schemas.microsoft.com/office/powerpoint/2010/main" val="343305526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grpSp>
        <p:nvGrpSpPr>
          <p:cNvPr id="4" name="Group 3"/>
          <p:cNvGrpSpPr/>
          <p:nvPr userDrawn="1"/>
        </p:nvGrpSpPr>
        <p:grpSpPr>
          <a:xfrm>
            <a:off x="-6409" y="0"/>
            <a:ext cx="12442885" cy="6994530"/>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63628042"/>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0" name="Rectangle 9"/>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1719898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4" name="Rectangle 3"/>
          <p:cNvSpPr/>
          <p:nvPr userDrawn="1"/>
        </p:nvSpPr>
        <p:spPr>
          <a:xfrm>
            <a:off x="3"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9236591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54172588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8363953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22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20908192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1783367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2808165071"/>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13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169032377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13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4742490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0"/>
            <a:ext cx="12436475" cy="6994525"/>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139" rtl="0" eaLnBrk="1" fontAlgn="auto" latinLnBrk="0" hangingPunct="1">
              <a:lnSpc>
                <a:spcPct val="100000"/>
              </a:lnSpc>
              <a:spcBef>
                <a:spcPts val="0"/>
              </a:spcBef>
              <a:spcAft>
                <a:spcPts val="0"/>
              </a:spcAft>
              <a:buClrTx/>
              <a:buSzTx/>
              <a:buFont typeface="Wingdings" pitchFamily="2" charset="2"/>
              <a:buNone/>
              <a:tabLst/>
              <a:defRPr lang="en-US" sz="6115"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139" rtl="0" eaLnBrk="1" fontAlgn="auto" latinLnBrk="0" hangingPunct="1">
              <a:lnSpc>
                <a:spcPct val="100000"/>
              </a:lnSpc>
              <a:spcBef>
                <a:spcPts val="0"/>
              </a:spcBef>
              <a:spcAft>
                <a:spcPts val="0"/>
              </a:spcAft>
              <a:buClrTx/>
              <a:buSzTx/>
              <a:buFont typeface="Wingdings" pitchFamily="2" charset="2"/>
              <a:buNone/>
              <a:tabLst/>
              <a:defRPr/>
            </a:pPr>
            <a:r>
              <a:rPr lang="en-US" sz="4487"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26993577"/>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7"/>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3"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37281146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24136762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437021672"/>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87" y="1589"/>
          <a:ext cx="1588" cy="1587"/>
        </p:xfrm>
        <a:graphic>
          <a:graphicData uri="http://schemas.openxmlformats.org/presentationml/2006/ole">
            <mc:AlternateContent xmlns:mc="http://schemas.openxmlformats.org/markup-compatibility/2006">
              <mc:Choice xmlns:v="urn:schemas-microsoft-com:vml" Requires="v">
                <p:oleObj spid="_x0000_s27657" name="think-cell Slide" r:id="rId4" imgW="38100" imgH="38100" progId="TCLayout.ActiveDocument.1">
                  <p:embed/>
                </p:oleObj>
              </mc:Choice>
              <mc:Fallback>
                <p:oleObj name="think-cell Slide" r:id="rId4" imgW="38100" imgH="3810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9"/>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196">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7103891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229">
              <a:defRPr/>
            </a:pPr>
            <a:fld id="{CE89B87A-791B-4A86-8D61-B9D1FDC9DC8C}" type="datetimeFigureOut">
              <a:rPr lang="en-US" smtClean="0">
                <a:solidFill>
                  <a:srgbClr val="FFFFFF"/>
                </a:solidFill>
              </a:rPr>
              <a:pPr defTabSz="93222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22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229">
              <a:defRPr/>
            </a:pPr>
            <a:fld id="{623C24F0-A11C-4B03-8253-1AF3B5B89704}" type="slidenum">
              <a:rPr lang="en-US" sz="1835" smtClean="0">
                <a:solidFill>
                  <a:srgbClr val="FFFFFF"/>
                </a:solidFill>
                <a:latin typeface="Segoe UI"/>
                <a:ea typeface="+mn-ea"/>
              </a:rPr>
              <a:pPr algn="l" defTabSz="93222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116231266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139">
              <a:defRPr/>
            </a:pPr>
            <a:fld id="{CE89B87A-791B-4A86-8D61-B9D1FDC9DC8C}" type="datetimeFigureOut">
              <a:rPr lang="en-US" smtClean="0">
                <a:solidFill>
                  <a:srgbClr val="FFFFFF"/>
                </a:solidFill>
              </a:rPr>
              <a:pPr defTabSz="93213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13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139">
              <a:defRPr/>
            </a:pPr>
            <a:fld id="{623C24F0-A11C-4B03-8253-1AF3B5B89704}" type="slidenum">
              <a:rPr lang="en-US" sz="1835" smtClean="0">
                <a:solidFill>
                  <a:srgbClr val="FFFFFF"/>
                </a:solidFill>
                <a:latin typeface="Segoe UI"/>
                <a:ea typeface="+mn-ea"/>
              </a:rPr>
              <a:pPr algn="l" defTabSz="93213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443885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474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144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17576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5997"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747053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8828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445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4567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994856"/>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76294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4955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91067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87490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9899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181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6663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80035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65401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14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90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38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08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80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812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8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154096"/>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176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40" y="295276"/>
            <a:ext cx="11889564" cy="917575"/>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8"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347175920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1" y="294238"/>
            <a:ext cx="11696415" cy="1186802"/>
          </a:xfrm>
        </p:spPr>
        <p:txBody>
          <a:bodyPr/>
          <a:lstStyle>
            <a:lvl1pPr>
              <a:defRPr sz="4798"/>
            </a:lvl1pPr>
          </a:lstStyle>
          <a:p>
            <a:r>
              <a:rPr lang="en-US" dirty="0"/>
              <a:t>Click to edit Master title style</a:t>
            </a:r>
            <a:endParaRPr lang="pt-PT" dirty="0"/>
          </a:p>
        </p:txBody>
      </p:sp>
    </p:spTree>
    <p:extLst>
      <p:ext uri="{BB962C8B-B14F-4D97-AF65-F5344CB8AC3E}">
        <p14:creationId xmlns:p14="http://schemas.microsoft.com/office/powerpoint/2010/main" val="331526156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803974"/>
            <a:ext cx="11375536" cy="3314821"/>
          </a:xfrm>
        </p:spPr>
        <p:txBody>
          <a:bodyPr anchor="b" anchorCtr="0"/>
          <a:lstStyle>
            <a:lvl1pPr>
              <a:defRPr sz="11962"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6" y="6474758"/>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6256210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511414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06547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54499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729727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4070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5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755" y="533166"/>
            <a:ext cx="2378620" cy="1182160"/>
          </a:xfrm>
          <a:prstGeom prst="rect">
            <a:avLst/>
          </a:prstGeom>
        </p:spPr>
      </p:pic>
    </p:spTree>
    <p:extLst>
      <p:ext uri="{BB962C8B-B14F-4D97-AF65-F5344CB8AC3E}">
        <p14:creationId xmlns:p14="http://schemas.microsoft.com/office/powerpoint/2010/main" val="2716008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377384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49098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924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99320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0112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4655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8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6958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254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47246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245353"/>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03794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5494466"/>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67325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742108"/>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0662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80193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800348"/>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98730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694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0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2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749269"/>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5088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2606885132"/>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692392"/>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1" y="6692392"/>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41228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755" y="533166"/>
            <a:ext cx="2378620" cy="1182160"/>
          </a:xfrm>
          <a:prstGeom prst="rect">
            <a:avLst/>
          </a:prstGeom>
        </p:spPr>
      </p:pic>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11/30/2018</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21" Type="http://schemas.openxmlformats.org/officeDocument/2006/relationships/theme" Target="../theme/theme10.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theme" Target="../theme/theme11.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slideLayout" Target="../slideLayouts/slideLayout333.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theme" Target="../theme/theme13.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29" Type="http://schemas.openxmlformats.org/officeDocument/2006/relationships/slideLayout" Target="../slideLayouts/slideLayout336.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31" Type="http://schemas.openxmlformats.org/officeDocument/2006/relationships/slideLayout" Target="../slideLayouts/slideLayout338.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theme" Target="../theme/theme7.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image" Target="../media/image10.emf"/><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oleObject" Target="../embeddings/oleObject2.bin"/><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ags" Target="../tags/tag2.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vmlDrawing" Target="../drawings/vmlDrawing2.v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31" Type="http://schemas.openxmlformats.org/officeDocument/2006/relationships/image" Target="../media/image31.png"/><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theme" Target="../theme/theme9.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slideLayout" Target="../slideLayouts/slideLayout23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52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133760"/>
          </a:xfrm>
          <a:prstGeom prst="rect">
            <a:avLst/>
          </a:prstGeom>
        </p:spPr>
        <p:txBody>
          <a:bodyPr vert="horz" wrap="square" lIns="146304" tIns="91440" rIns="146304" bIns="91440" rtlCol="0">
            <a:spAutoFit/>
          </a:bodyPr>
          <a:lstStyle/>
          <a:p>
            <a:pPr marL="342731" marR="0" lvl="0" indent="-34273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3912" marR="0" lvl="1" indent="-24118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8395"/>
            <a:ext cx="955684" cy="5775360"/>
            <a:chOff x="12618967" y="-8395"/>
            <a:chExt cx="955684" cy="577536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013"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013"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15628" y="4227299"/>
              <a:ext cx="2709380"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719229465"/>
      </p:ext>
    </p:extLst>
  </p:cSld>
  <p:clrMap bg1="dk1" tx1="lt1" bg2="dk2" tx2="lt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Lst>
  <p:transition>
    <p:fade/>
  </p:transition>
  <p:txStyles>
    <p:titleStyle>
      <a:lvl1pPr algn="l" defTabSz="932283"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3998" kern="1200" spc="0" baseline="0" dirty="0" smtClean="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2399"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4"/>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60"/>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185">
              <a:defRPr/>
            </a:pPr>
            <a:endParaRPr lang="en-US" dirty="0">
              <a:solidFill>
                <a:srgbClr val="505050"/>
              </a:solidFill>
            </a:endParaRPr>
          </a:p>
        </p:txBody>
      </p:sp>
      <p:sp>
        <p:nvSpPr>
          <p:cNvPr id="15" name="Text Placeholder 14"/>
          <p:cNvSpPr>
            <a:spLocks noGrp="1"/>
          </p:cNvSpPr>
          <p:nvPr>
            <p:ph type="body" idx="1"/>
          </p:nvPr>
        </p:nvSpPr>
        <p:spPr>
          <a:xfrm>
            <a:off x="233184" y="1632060"/>
            <a:ext cx="11931243" cy="4650299"/>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200" y="6683660"/>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185">
              <a:defRPr/>
            </a:pPr>
            <a:fld id="{FAADACFB-7C71-4E89-89D2-7BBA40B7BFA9}" type="slidenum">
              <a:rPr lang="en-US" smtClean="0">
                <a:solidFill>
                  <a:srgbClr val="505050"/>
                </a:solidFill>
              </a:rPr>
              <a:pPr defTabSz="1109185">
                <a:defRPr/>
              </a:pPr>
              <a:t>‹#›</a:t>
            </a:fld>
            <a:endParaRPr lang="en-US" dirty="0">
              <a:solidFill>
                <a:srgbClr val="505050"/>
              </a:solidFill>
            </a:endParaRPr>
          </a:p>
        </p:txBody>
      </p:sp>
    </p:spTree>
    <p:extLst>
      <p:ext uri="{BB962C8B-B14F-4D97-AF65-F5344CB8AC3E}">
        <p14:creationId xmlns:p14="http://schemas.microsoft.com/office/powerpoint/2010/main" val="2789022169"/>
      </p:ext>
    </p:extLst>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 id="2147484479" r:id="rId13"/>
    <p:sldLayoutId id="2147484480" r:id="rId14"/>
    <p:sldLayoutId id="2147484481" r:id="rId15"/>
    <p:sldLayoutId id="2147484482" r:id="rId16"/>
    <p:sldLayoutId id="2147484483" r:id="rId17"/>
    <p:sldLayoutId id="2147484484" r:id="rId18"/>
    <p:sldLayoutId id="2147484485" r:id="rId19"/>
    <p:sldLayoutId id="2147484486" r:id="rId20"/>
    <p:sldLayoutId id="2147484487" r:id="rId21"/>
    <p:sldLayoutId id="2147484488" r:id="rId22"/>
    <p:sldLayoutId id="2147484489" r:id="rId23"/>
    <p:sldLayoutId id="2147484490" r:id="rId24"/>
    <p:sldLayoutId id="2147484491" r:id="rId25"/>
    <p:sldLayoutId id="2147484492" r:id="rId26"/>
    <p:sldLayoutId id="2147484493" r:id="rId27"/>
    <p:sldLayoutId id="2147484494" r:id="rId28"/>
    <p:sldLayoutId id="2147484495" r:id="rId29"/>
    <p:sldLayoutId id="2147484496" r:id="rId30"/>
    <p:sldLayoutId id="2147484526" r:id="rId31"/>
  </p:sldLayoutIdLst>
  <p:transition>
    <p:fade/>
  </p:transition>
  <p:hf hdr="0" ftr="0" dt="0"/>
  <p:txStyles>
    <p:titleStyle>
      <a:lvl1pPr marL="0" algn="l" defTabSz="1109185" rtl="0" eaLnBrk="1" latinLnBrk="0" hangingPunct="1">
        <a:lnSpc>
          <a:spcPct val="90000"/>
        </a:lnSpc>
        <a:spcBef>
          <a:spcPct val="0"/>
        </a:spcBef>
        <a:buNone/>
        <a:defRPr lang="en-US" sz="4895"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185" rtl="0" eaLnBrk="1" latinLnBrk="0" hangingPunct="1">
        <a:spcBef>
          <a:spcPts val="1835"/>
        </a:spcBef>
        <a:buClr>
          <a:srgbClr val="0072C6"/>
        </a:buClr>
        <a:buSzPct val="100000"/>
        <a:buFont typeface="Wingdings" pitchFamily="2" charset="2"/>
        <a:buNone/>
        <a:defRPr sz="2447" kern="1200">
          <a:solidFill>
            <a:schemeClr val="tx1"/>
          </a:solidFill>
          <a:latin typeface="Segoe UI" pitchFamily="34" charset="0"/>
          <a:ea typeface="Segoe UI" pitchFamily="34" charset="0"/>
          <a:cs typeface="Segoe UI" pitchFamily="34" charset="0"/>
        </a:defRPr>
      </a:lvl1pPr>
      <a:lvl2pPr marL="485294" indent="-198161" algn="l" defTabSz="1109185" rtl="0" eaLnBrk="1" latinLnBrk="0" hangingPunct="1">
        <a:spcBef>
          <a:spcPct val="20000"/>
        </a:spcBef>
        <a:buFont typeface="Arial" pitchFamily="34" charset="0"/>
        <a:buChar char="•"/>
        <a:defRPr sz="1835" kern="1200">
          <a:solidFill>
            <a:schemeClr val="tx1"/>
          </a:solidFill>
          <a:latin typeface="Segoe UI" pitchFamily="34" charset="0"/>
          <a:ea typeface="Segoe UI" pitchFamily="34" charset="0"/>
          <a:cs typeface="Segoe UI" pitchFamily="34" charset="0"/>
        </a:defRPr>
      </a:lvl2pPr>
      <a:lvl3pPr marL="776469" indent="-176592" algn="l" defTabSz="1109185"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7645" indent="-180638"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291" indent="-183334"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026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6pPr>
      <a:lvl7pPr marL="360485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7pPr>
      <a:lvl8pPr marL="4159445"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8pPr>
      <a:lvl9pPr marL="4714036"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9pPr>
    </p:bodyStyle>
    <p:otherStyle>
      <a:defPPr>
        <a:defRPr lang="en-US"/>
      </a:defPPr>
      <a:lvl1pPr marL="0" algn="l" defTabSz="1109185" rtl="0" eaLnBrk="1" latinLnBrk="0" hangingPunct="1">
        <a:defRPr sz="2243" kern="1200">
          <a:solidFill>
            <a:schemeClr val="tx1"/>
          </a:solidFill>
          <a:latin typeface="+mn-lt"/>
          <a:ea typeface="+mn-ea"/>
          <a:cs typeface="+mn-cs"/>
        </a:defRPr>
      </a:lvl1pPr>
      <a:lvl2pPr marL="554593" algn="l" defTabSz="1109185" rtl="0" eaLnBrk="1" latinLnBrk="0" hangingPunct="1">
        <a:defRPr sz="2243" kern="1200">
          <a:solidFill>
            <a:schemeClr val="tx1"/>
          </a:solidFill>
          <a:latin typeface="+mn-lt"/>
          <a:ea typeface="+mn-ea"/>
          <a:cs typeface="+mn-cs"/>
        </a:defRPr>
      </a:lvl2pPr>
      <a:lvl3pPr marL="1109185" algn="l" defTabSz="1109185" rtl="0" eaLnBrk="1" latinLnBrk="0" hangingPunct="1">
        <a:defRPr sz="2243" kern="1200">
          <a:solidFill>
            <a:schemeClr val="tx1"/>
          </a:solidFill>
          <a:latin typeface="+mn-lt"/>
          <a:ea typeface="+mn-ea"/>
          <a:cs typeface="+mn-cs"/>
        </a:defRPr>
      </a:lvl3pPr>
      <a:lvl4pPr marL="1663777" algn="l" defTabSz="1109185" rtl="0" eaLnBrk="1" latinLnBrk="0" hangingPunct="1">
        <a:defRPr sz="2243" kern="1200">
          <a:solidFill>
            <a:schemeClr val="tx1"/>
          </a:solidFill>
          <a:latin typeface="+mn-lt"/>
          <a:ea typeface="+mn-ea"/>
          <a:cs typeface="+mn-cs"/>
        </a:defRPr>
      </a:lvl4pPr>
      <a:lvl5pPr marL="2218370" algn="l" defTabSz="1109185" rtl="0" eaLnBrk="1" latinLnBrk="0" hangingPunct="1">
        <a:defRPr sz="2243" kern="1200">
          <a:solidFill>
            <a:schemeClr val="tx1"/>
          </a:solidFill>
          <a:latin typeface="+mn-lt"/>
          <a:ea typeface="+mn-ea"/>
          <a:cs typeface="+mn-cs"/>
        </a:defRPr>
      </a:lvl5pPr>
      <a:lvl6pPr marL="2772963" algn="l" defTabSz="1109185" rtl="0" eaLnBrk="1" latinLnBrk="0" hangingPunct="1">
        <a:defRPr sz="2243" kern="1200">
          <a:solidFill>
            <a:schemeClr val="tx1"/>
          </a:solidFill>
          <a:latin typeface="+mn-lt"/>
          <a:ea typeface="+mn-ea"/>
          <a:cs typeface="+mn-cs"/>
        </a:defRPr>
      </a:lvl6pPr>
      <a:lvl7pPr marL="3327554" algn="l" defTabSz="1109185" rtl="0" eaLnBrk="1" latinLnBrk="0" hangingPunct="1">
        <a:defRPr sz="2243" kern="1200">
          <a:solidFill>
            <a:schemeClr val="tx1"/>
          </a:solidFill>
          <a:latin typeface="+mn-lt"/>
          <a:ea typeface="+mn-ea"/>
          <a:cs typeface="+mn-cs"/>
        </a:defRPr>
      </a:lvl7pPr>
      <a:lvl8pPr marL="3882148" algn="l" defTabSz="1109185" rtl="0" eaLnBrk="1" latinLnBrk="0" hangingPunct="1">
        <a:defRPr sz="2243" kern="1200">
          <a:solidFill>
            <a:schemeClr val="tx1"/>
          </a:solidFill>
          <a:latin typeface="+mn-lt"/>
          <a:ea typeface="+mn-ea"/>
          <a:cs typeface="+mn-cs"/>
        </a:defRPr>
      </a:lvl8pPr>
      <a:lvl9pPr marL="4436741" algn="l" defTabSz="1109185" rtl="0" eaLnBrk="1" latinLnBrk="0" hangingPunct="1">
        <a:defRPr sz="224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763781"/>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523942"/>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 id="2147484547" r:id="rId19"/>
    <p:sldLayoutId id="2147484548" r:id="rId20"/>
    <p:sldLayoutId id="2147484549" r:id="rId21"/>
    <p:sldLayoutId id="2147484550" r:id="rId22"/>
    <p:sldLayoutId id="2147484551" r:id="rId23"/>
    <p:sldLayoutId id="2147484552" r:id="rId24"/>
    <p:sldLayoutId id="2147484553" r:id="rId25"/>
    <p:sldLayoutId id="2147484554" r:id="rId26"/>
    <p:sldLayoutId id="2147484555" r:id="rId27"/>
    <p:sldLayoutId id="2147484556" r:id="rId28"/>
    <p:sldLayoutId id="2147484557" r:id="rId29"/>
    <p:sldLayoutId id="2147484558" r:id="rId30"/>
    <p:sldLayoutId id="2147484559" r:id="rId31"/>
    <p:sldLayoutId id="2147484560"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11/30/2018</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30/11/2018</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4" r:id="rId33"/>
    <p:sldLayoutId id="2147484315" r:id="rId34"/>
    <p:sldLayoutId id="2147484318" r:id="rId35"/>
    <p:sldLayoutId id="2147484321"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57200" y="6692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595101" y="6692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064668686"/>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8510243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4909019"/>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 id="2147484438" r:id="rId22"/>
    <p:sldLayoutId id="2147484439" r:id="rId23"/>
    <p:sldLayoutId id="2147484440" r:id="rId24"/>
    <p:sldLayoutId id="2147484441" r:id="rId25"/>
    <p:sldLayoutId id="2147484442" r:id="rId26"/>
    <p:sldLayoutId id="2147484443" r:id="rId27"/>
    <p:sldLayoutId id="2147484444"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B0F0"/>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chemeClr val="tx1">
              <a:lumMod val="75000"/>
              <a:lumOff val="25000"/>
            </a:schemeClr>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tx1">
              <a:lumMod val="75000"/>
              <a:lumOff val="25000"/>
            </a:schemeClr>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chemeClr val="tx1">
              <a:lumMod val="75000"/>
              <a:lumOff val="25000"/>
            </a:schemeClr>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tx1">
              <a:lumMod val="75000"/>
              <a:lumOff val="25000"/>
            </a:schemeClr>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chemeClr val="tx1">
              <a:lumMod val="75000"/>
              <a:lumOff val="25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62.xml"/><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64.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tmp"/><Relationship Id="rId1" Type="http://schemas.openxmlformats.org/officeDocument/2006/relationships/slideLayout" Target="../slideLayouts/slideLayout3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80.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00.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30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0.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80.xml"/></Relationships>
</file>

<file path=ppt/slides/_rels/slide1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80.xml"/><Relationship Id="rId5" Type="http://schemas.openxmlformats.org/officeDocument/2006/relationships/image" Target="../media/image79.emf"/><Relationship Id="rId4" Type="http://schemas.openxmlformats.org/officeDocument/2006/relationships/image" Target="../media/image7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1.xml"/><Relationship Id="rId1" Type="http://schemas.openxmlformats.org/officeDocument/2006/relationships/themeOverride" Target="../theme/themeOverride1.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80.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80.xml"/><Relationship Id="rId1" Type="http://schemas.openxmlformats.org/officeDocument/2006/relationships/themeOverride" Target="../theme/themeOverride3.xml"/><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0.xml"/><Relationship Id="rId1" Type="http://schemas.openxmlformats.org/officeDocument/2006/relationships/themeOverride" Target="../theme/themeOverride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80.xml"/><Relationship Id="rId1" Type="http://schemas.openxmlformats.org/officeDocument/2006/relationships/themeOverride" Target="../theme/themeOverride5.xml"/><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80.xml"/><Relationship Id="rId1" Type="http://schemas.openxmlformats.org/officeDocument/2006/relationships/themeOverride" Target="../theme/themeOverride6.xml"/><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0.xml"/><Relationship Id="rId1" Type="http://schemas.openxmlformats.org/officeDocument/2006/relationships/themeOverride" Target="../theme/themeOverride7.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80.xml"/><Relationship Id="rId1" Type="http://schemas.openxmlformats.org/officeDocument/2006/relationships/themeOverride" Target="../theme/themeOverride8.xml"/><Relationship Id="rId5" Type="http://schemas.openxmlformats.org/officeDocument/2006/relationships/image" Target="../media/image90.png"/><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80.xml"/><Relationship Id="rId1" Type="http://schemas.openxmlformats.org/officeDocument/2006/relationships/themeOverride" Target="../theme/themeOverride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16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80.xml"/><Relationship Id="rId1" Type="http://schemas.openxmlformats.org/officeDocument/2006/relationships/themeOverride" Target="../theme/themeOverride10.xml"/><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themeOverride" Target="../theme/themeOverride1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80.xml"/><Relationship Id="rId1" Type="http://schemas.openxmlformats.org/officeDocument/2006/relationships/themeOverride" Target="../theme/themeOverride12.xml"/><Relationship Id="rId5" Type="http://schemas.openxmlformats.org/officeDocument/2006/relationships/image" Target="../media/image96.png"/><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00.png"/><Relationship Id="rId2" Type="http://schemas.openxmlformats.org/officeDocument/2006/relationships/slideLayout" Target="../slideLayouts/slideLayout280.xml"/><Relationship Id="rId1" Type="http://schemas.openxmlformats.org/officeDocument/2006/relationships/themeOverride" Target="../theme/themeOverride1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56.xml"/><Relationship Id="rId1" Type="http://schemas.openxmlformats.org/officeDocument/2006/relationships/themeOverride" Target="../theme/themeOverride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80.xml"/><Relationship Id="rId1" Type="http://schemas.openxmlformats.org/officeDocument/2006/relationships/themeOverride" Target="../theme/themeOverride15.xml"/><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80.xml"/><Relationship Id="rId1" Type="http://schemas.openxmlformats.org/officeDocument/2006/relationships/themeOverride" Target="../theme/themeOverride16.xml"/><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261.xml"/><Relationship Id="rId4" Type="http://schemas.openxmlformats.org/officeDocument/2006/relationships/image" Target="../media/image104.png"/></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339.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hemeOverride" Target="../theme/themeOverr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05.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280.xml"/><Relationship Id="rId1" Type="http://schemas.openxmlformats.org/officeDocument/2006/relationships/themeOverride" Target="../theme/themeOverr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slideLayout" Target="../slideLayouts/slideLayout280.xml"/><Relationship Id="rId1" Type="http://schemas.openxmlformats.org/officeDocument/2006/relationships/themeOverride" Target="../theme/themeOverride19.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hemeOverride" Target="../theme/themeOverride20.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80.xml"/><Relationship Id="rId1" Type="http://schemas.openxmlformats.org/officeDocument/2006/relationships/themeOverride" Target="../theme/themeOverr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45.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45.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6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5.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62.xml"/><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 started with Microsoft PowerApps and Flow</a:t>
            </a:r>
            <a:endParaRPr lang="pt-PT" dirty="0"/>
          </a:p>
        </p:txBody>
      </p:sp>
      <p:sp>
        <p:nvSpPr>
          <p:cNvPr id="3" name="Text Placeholder 2"/>
          <p:cNvSpPr>
            <a:spLocks noGrp="1"/>
          </p:cNvSpPr>
          <p:nvPr>
            <p:ph type="body" sz="quarter" idx="14"/>
          </p:nvPr>
        </p:nvSpPr>
        <p:spPr>
          <a:xfrm>
            <a:off x="274702" y="3857303"/>
            <a:ext cx="7315200" cy="1922764"/>
          </a:xfrm>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685" y="6009743"/>
            <a:ext cx="2208764" cy="984782"/>
          </a:xfrm>
          <a:prstGeom prst="rect">
            <a:avLst/>
          </a:prstGeom>
        </p:spPr>
      </p:pic>
    </p:spTree>
    <p:extLst>
      <p:ext uri="{BB962C8B-B14F-4D97-AF65-F5344CB8AC3E}">
        <p14:creationId xmlns:p14="http://schemas.microsoft.com/office/powerpoint/2010/main" val="177066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689352" y="412661"/>
            <a:ext cx="10854483" cy="122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932229">
              <a:defRPr/>
            </a:pPr>
            <a:endParaRPr lang="en-US" sz="1999" kern="0" dirty="0">
              <a:solidFill>
                <a:prstClr val="white"/>
              </a:solidFill>
              <a:latin typeface="Segoe UI"/>
            </a:endParaRPr>
          </a:p>
        </p:txBody>
      </p:sp>
      <p:sp>
        <p:nvSpPr>
          <p:cNvPr id="9" name="TextBox 8"/>
          <p:cNvSpPr txBox="1"/>
          <p:nvPr/>
        </p:nvSpPr>
        <p:spPr>
          <a:xfrm>
            <a:off x="962552" y="703812"/>
            <a:ext cx="10435201" cy="596090"/>
          </a:xfrm>
          <a:prstGeom prst="rect">
            <a:avLst/>
          </a:prstGeom>
          <a:noFill/>
        </p:spPr>
        <p:txBody>
          <a:bodyPr wrap="square" rtlCol="0">
            <a:spAutoFit/>
          </a:bodyPr>
          <a:lstStyle/>
          <a:p>
            <a:pPr algn="ctr" defTabSz="913950">
              <a:defRPr/>
            </a:pPr>
            <a:r>
              <a:rPr lang="en-US" sz="3198" kern="0" dirty="0">
                <a:solidFill>
                  <a:srgbClr val="0070C0"/>
                </a:solidFill>
                <a:latin typeface="Segoe UI" panose="020B0502040204020203" pitchFamily="34" charset="0"/>
                <a:cs typeface="Segoe UI" panose="020B0502040204020203" pitchFamily="34" charset="0"/>
              </a:rPr>
              <a:t>Business specialists</a:t>
            </a:r>
            <a:r>
              <a:rPr lang="en-US" sz="3198" kern="0" dirty="0">
                <a:solidFill>
                  <a:sysClr val="windowText" lastClr="000000"/>
                </a:solidFill>
                <a:latin typeface="Segoe UI" panose="020B0502040204020203" pitchFamily="34" charset="0"/>
                <a:cs typeface="Segoe UI" panose="020B0502040204020203" pitchFamily="34" charset="0"/>
              </a:rPr>
              <a:t> </a:t>
            </a:r>
            <a:r>
              <a:rPr lang="en-US" sz="3198" kern="0" dirty="0">
                <a:solidFill>
                  <a:sysClr val="windowText" lastClr="000000"/>
                </a:solidFill>
                <a:latin typeface="Segoe UI Light"/>
                <a:cs typeface="Segoe UI" panose="020B0502040204020203" pitchFamily="34" charset="0"/>
              </a:rPr>
              <a:t>can build &amp; deploy great experiences</a:t>
            </a:r>
          </a:p>
        </p:txBody>
      </p:sp>
      <p:grpSp>
        <p:nvGrpSpPr>
          <p:cNvPr id="13" name="Group 12"/>
          <p:cNvGrpSpPr/>
          <p:nvPr/>
        </p:nvGrpSpPr>
        <p:grpSpPr>
          <a:xfrm>
            <a:off x="772129" y="2238190"/>
            <a:ext cx="3237197" cy="4280850"/>
            <a:chOff x="769937" y="1820862"/>
            <a:chExt cx="3238500" cy="4282572"/>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3636" t="19232" r="35169" b="17759"/>
            <a:stretch/>
          </p:blipFill>
          <p:spPr>
            <a:xfrm>
              <a:off x="1112837" y="1820862"/>
              <a:ext cx="2535150" cy="320040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769937" y="5318621"/>
              <a:ext cx="3238500" cy="784813"/>
            </a:xfrm>
            <a:prstGeom prst="rect">
              <a:avLst/>
            </a:prstGeom>
            <a:noFill/>
          </p:spPr>
          <p:txBody>
            <a:bodyPr wrap="square" rtlCol="0">
              <a:spAutoFit/>
            </a:bodyPr>
            <a:lstStyle/>
            <a:p>
              <a:pPr algn="ctr" defTabSz="913950">
                <a:defRPr/>
              </a:pPr>
              <a:r>
                <a:rPr lang="en-US" sz="2199" kern="0" dirty="0">
                  <a:solidFill>
                    <a:prstClr val="white"/>
                  </a:solidFill>
                  <a:latin typeface="Segoe UI Light"/>
                  <a:cs typeface="Segoe UI" panose="020B0502040204020203" pitchFamily="34" charset="0"/>
                </a:rPr>
                <a:t>integrate existing sources or capture new data</a:t>
              </a:r>
              <a:endParaRPr lang="en-US" sz="2199" kern="0" dirty="0">
                <a:solidFill>
                  <a:prstClr val="white"/>
                </a:solidFill>
                <a:latin typeface="Segoe UI" panose="020B0502040204020203" pitchFamily="34" charset="0"/>
                <a:cs typeface="Segoe UI" panose="020B0502040204020203" pitchFamily="34" charset="0"/>
              </a:endParaRPr>
            </a:p>
          </p:txBody>
        </p:sp>
      </p:grpSp>
      <p:grpSp>
        <p:nvGrpSpPr>
          <p:cNvPr id="14" name="Group 13"/>
          <p:cNvGrpSpPr/>
          <p:nvPr/>
        </p:nvGrpSpPr>
        <p:grpSpPr>
          <a:xfrm>
            <a:off x="8503318" y="2238190"/>
            <a:ext cx="3227678" cy="4290712"/>
            <a:chOff x="4208461" y="1820862"/>
            <a:chExt cx="3228976" cy="4292438"/>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2837" y="1820862"/>
              <a:ext cx="1800225" cy="32004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4208461" y="5328487"/>
              <a:ext cx="3228976" cy="784813"/>
            </a:xfrm>
            <a:prstGeom prst="rect">
              <a:avLst/>
            </a:prstGeom>
            <a:noFill/>
          </p:spPr>
          <p:txBody>
            <a:bodyPr wrap="square" rtlCol="0">
              <a:spAutoFit/>
            </a:bodyPr>
            <a:lstStyle/>
            <a:p>
              <a:pPr algn="ctr" defTabSz="913950">
                <a:defRPr/>
              </a:pPr>
              <a:r>
                <a:rPr lang="en-US" sz="2199" kern="0" dirty="0">
                  <a:solidFill>
                    <a:prstClr val="white"/>
                  </a:solidFill>
                  <a:latin typeface="Segoe UI Light"/>
                  <a:cs typeface="Segoe UI" panose="020B0502040204020203" pitchFamily="34" charset="0"/>
                </a:rPr>
                <a:t>instantly publish to your team on any device</a:t>
              </a:r>
              <a:endParaRPr lang="en-US" sz="2199" kern="0" dirty="0">
                <a:solidFill>
                  <a:prstClr val="white"/>
                </a:solidFill>
                <a:latin typeface="Segoe UI" panose="020B0502040204020203" pitchFamily="34" charset="0"/>
                <a:cs typeface="Segoe UI" panose="020B0502040204020203" pitchFamily="34" charset="0"/>
              </a:endParaRPr>
            </a:p>
          </p:txBody>
        </p:sp>
      </p:grpSp>
      <p:grpSp>
        <p:nvGrpSpPr>
          <p:cNvPr id="15" name="Group 14"/>
          <p:cNvGrpSpPr/>
          <p:nvPr/>
        </p:nvGrpSpPr>
        <p:grpSpPr>
          <a:xfrm>
            <a:off x="4664301" y="2238191"/>
            <a:ext cx="3388619" cy="4290711"/>
            <a:chOff x="7845512" y="1820862"/>
            <a:chExt cx="3389982" cy="4292437"/>
          </a:xfrm>
        </p:grpSpPr>
        <p:pic>
          <p:nvPicPr>
            <p:cNvPr id="7" name="Picture 6"/>
            <p:cNvPicPr>
              <a:picLocks noChangeAspect="1"/>
            </p:cNvPicPr>
            <p:nvPr/>
          </p:nvPicPr>
          <p:blipFill>
            <a:blip r:embed="rId5"/>
            <a:stretch>
              <a:fillRect/>
            </a:stretch>
          </p:blipFill>
          <p:spPr>
            <a:xfrm>
              <a:off x="7845512" y="1820862"/>
              <a:ext cx="3389982" cy="320040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909769" y="5328486"/>
              <a:ext cx="3261468" cy="784813"/>
            </a:xfrm>
            <a:prstGeom prst="rect">
              <a:avLst/>
            </a:prstGeom>
            <a:noFill/>
          </p:spPr>
          <p:txBody>
            <a:bodyPr wrap="square" rtlCol="0">
              <a:spAutoFit/>
            </a:bodyPr>
            <a:lstStyle/>
            <a:p>
              <a:pPr algn="ctr" defTabSz="913950">
                <a:defRPr/>
              </a:pPr>
              <a:r>
                <a:rPr lang="en-US" sz="2199" kern="0" dirty="0">
                  <a:solidFill>
                    <a:prstClr val="white"/>
                  </a:solidFill>
                  <a:latin typeface="Segoe UI Light"/>
                  <a:cs typeface="Segoe UI" panose="020B0502040204020203" pitchFamily="34" charset="0"/>
                </a:rPr>
                <a:t>create mobile forms and experiences without code</a:t>
              </a:r>
              <a:endParaRPr lang="en-US" sz="2199" kern="0" dirty="0">
                <a:solidFill>
                  <a:prstClr val="white"/>
                </a:solidFill>
                <a:latin typeface="Segoe UI" panose="020B0502040204020203" pitchFamily="34" charset="0"/>
                <a:cs typeface="Segoe UI" panose="020B0502040204020203" pitchFamily="34" charset="0"/>
              </a:endParaRPr>
            </a:p>
          </p:txBody>
        </p:sp>
      </p:grpSp>
      <p:grpSp>
        <p:nvGrpSpPr>
          <p:cNvPr id="16" name="Group 15"/>
          <p:cNvGrpSpPr/>
          <p:nvPr/>
        </p:nvGrpSpPr>
        <p:grpSpPr>
          <a:xfrm>
            <a:off x="8836615" y="1994634"/>
            <a:ext cx="761584" cy="761585"/>
            <a:chOff x="-4354857" y="2732953"/>
            <a:chExt cx="761891" cy="761892"/>
          </a:xfrm>
        </p:grpSpPr>
        <p:sp>
          <p:nvSpPr>
            <p:cNvPr id="17" name="Oval 16"/>
            <p:cNvSpPr/>
            <p:nvPr/>
          </p:nvSpPr>
          <p:spPr bwMode="auto">
            <a:xfrm>
              <a:off x="-435485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18" name="Group 4"/>
            <p:cNvGrpSpPr>
              <a:grpSpLocks noChangeAspect="1"/>
            </p:cNvGrpSpPr>
            <p:nvPr/>
          </p:nvGrpSpPr>
          <p:grpSpPr bwMode="auto">
            <a:xfrm>
              <a:off x="-4195956" y="2883326"/>
              <a:ext cx="444088" cy="461146"/>
              <a:chOff x="1575" y="-339"/>
              <a:chExt cx="4686" cy="4866"/>
            </a:xfrm>
            <a:solidFill>
              <a:schemeClr val="bg1"/>
            </a:solidFill>
          </p:grpSpPr>
          <p:sp>
            <p:nvSpPr>
              <p:cNvPr id="19" name="Freeform 5"/>
              <p:cNvSpPr>
                <a:spLocks/>
              </p:cNvSpPr>
              <p:nvPr/>
            </p:nvSpPr>
            <p:spPr bwMode="auto">
              <a:xfrm>
                <a:off x="2211" y="-339"/>
                <a:ext cx="3411" cy="4866"/>
              </a:xfrm>
              <a:custGeom>
                <a:avLst/>
                <a:gdLst>
                  <a:gd name="T0" fmla="*/ 1182 w 1442"/>
                  <a:gd name="T1" fmla="*/ 187 h 2057"/>
                  <a:gd name="T2" fmla="*/ 826 w 1442"/>
                  <a:gd name="T3" fmla="*/ 652 h 2057"/>
                  <a:gd name="T4" fmla="*/ 617 w 1442"/>
                  <a:gd name="T5" fmla="*/ 652 h 2057"/>
                  <a:gd name="T6" fmla="*/ 260 w 1442"/>
                  <a:gd name="T7" fmla="*/ 187 h 2057"/>
                  <a:gd name="T8" fmla="*/ 170 w 1442"/>
                  <a:gd name="T9" fmla="*/ 249 h 2057"/>
                  <a:gd name="T10" fmla="*/ 537 w 1442"/>
                  <a:gd name="T11" fmla="*/ 782 h 2057"/>
                  <a:gd name="T12" fmla="*/ 537 w 1442"/>
                  <a:gd name="T13" fmla="*/ 1955 h 2057"/>
                  <a:gd name="T14" fmla="*/ 537 w 1442"/>
                  <a:gd name="T15" fmla="*/ 2057 h 2057"/>
                  <a:gd name="T16" fmla="*/ 690 w 1442"/>
                  <a:gd name="T17" fmla="*/ 2057 h 2057"/>
                  <a:gd name="T18" fmla="*/ 690 w 1442"/>
                  <a:gd name="T19" fmla="*/ 1955 h 2057"/>
                  <a:gd name="T20" fmla="*/ 690 w 1442"/>
                  <a:gd name="T21" fmla="*/ 1354 h 2057"/>
                  <a:gd name="T22" fmla="*/ 752 w 1442"/>
                  <a:gd name="T23" fmla="*/ 1354 h 2057"/>
                  <a:gd name="T24" fmla="*/ 752 w 1442"/>
                  <a:gd name="T25" fmla="*/ 1955 h 2057"/>
                  <a:gd name="T26" fmla="*/ 752 w 1442"/>
                  <a:gd name="T27" fmla="*/ 2057 h 2057"/>
                  <a:gd name="T28" fmla="*/ 905 w 1442"/>
                  <a:gd name="T29" fmla="*/ 2057 h 2057"/>
                  <a:gd name="T30" fmla="*/ 905 w 1442"/>
                  <a:gd name="T31" fmla="*/ 1955 h 2057"/>
                  <a:gd name="T32" fmla="*/ 905 w 1442"/>
                  <a:gd name="T33" fmla="*/ 782 h 2057"/>
                  <a:gd name="T34" fmla="*/ 1272 w 1442"/>
                  <a:gd name="T35" fmla="*/ 249 h 2057"/>
                  <a:gd name="T36" fmla="*/ 1182 w 1442"/>
                  <a:gd name="T37" fmla="*/ 18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2057">
                    <a:moveTo>
                      <a:pt x="1182" y="187"/>
                    </a:moveTo>
                    <a:cubicBezTo>
                      <a:pt x="1103" y="328"/>
                      <a:pt x="962" y="504"/>
                      <a:pt x="826" y="652"/>
                    </a:cubicBezTo>
                    <a:cubicBezTo>
                      <a:pt x="617" y="652"/>
                      <a:pt x="617" y="652"/>
                      <a:pt x="617" y="652"/>
                    </a:cubicBezTo>
                    <a:cubicBezTo>
                      <a:pt x="481" y="504"/>
                      <a:pt x="340" y="328"/>
                      <a:pt x="260" y="187"/>
                    </a:cubicBezTo>
                    <a:cubicBezTo>
                      <a:pt x="249" y="0"/>
                      <a:pt x="0" y="124"/>
                      <a:pt x="170" y="249"/>
                    </a:cubicBezTo>
                    <a:cubicBezTo>
                      <a:pt x="283" y="425"/>
                      <a:pt x="396" y="589"/>
                      <a:pt x="537" y="782"/>
                    </a:cubicBezTo>
                    <a:cubicBezTo>
                      <a:pt x="537" y="782"/>
                      <a:pt x="537" y="1757"/>
                      <a:pt x="537" y="1955"/>
                    </a:cubicBezTo>
                    <a:cubicBezTo>
                      <a:pt x="617" y="1955"/>
                      <a:pt x="537" y="1972"/>
                      <a:pt x="537" y="2057"/>
                    </a:cubicBezTo>
                    <a:cubicBezTo>
                      <a:pt x="690" y="2057"/>
                      <a:pt x="690" y="2057"/>
                      <a:pt x="690" y="2057"/>
                    </a:cubicBezTo>
                    <a:cubicBezTo>
                      <a:pt x="690" y="1972"/>
                      <a:pt x="605" y="1955"/>
                      <a:pt x="690" y="1955"/>
                    </a:cubicBezTo>
                    <a:cubicBezTo>
                      <a:pt x="690" y="1354"/>
                      <a:pt x="690" y="1354"/>
                      <a:pt x="690" y="1354"/>
                    </a:cubicBezTo>
                    <a:cubicBezTo>
                      <a:pt x="752" y="1354"/>
                      <a:pt x="752" y="1354"/>
                      <a:pt x="752" y="1354"/>
                    </a:cubicBezTo>
                    <a:cubicBezTo>
                      <a:pt x="752" y="1955"/>
                      <a:pt x="752" y="1955"/>
                      <a:pt x="752" y="1955"/>
                    </a:cubicBezTo>
                    <a:cubicBezTo>
                      <a:pt x="843" y="1955"/>
                      <a:pt x="752" y="1972"/>
                      <a:pt x="752" y="2057"/>
                    </a:cubicBezTo>
                    <a:cubicBezTo>
                      <a:pt x="905" y="2057"/>
                      <a:pt x="905" y="2057"/>
                      <a:pt x="905" y="2057"/>
                    </a:cubicBezTo>
                    <a:cubicBezTo>
                      <a:pt x="905" y="1972"/>
                      <a:pt x="826" y="1955"/>
                      <a:pt x="905" y="1955"/>
                    </a:cubicBezTo>
                    <a:cubicBezTo>
                      <a:pt x="905" y="1757"/>
                      <a:pt x="905" y="782"/>
                      <a:pt x="905" y="782"/>
                    </a:cubicBezTo>
                    <a:cubicBezTo>
                      <a:pt x="1046" y="589"/>
                      <a:pt x="1159" y="425"/>
                      <a:pt x="1272" y="249"/>
                    </a:cubicBezTo>
                    <a:cubicBezTo>
                      <a:pt x="1442" y="124"/>
                      <a:pt x="1193" y="0"/>
                      <a:pt x="118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0" name="Oval 6"/>
              <p:cNvSpPr>
                <a:spLocks noChangeArrowheads="1"/>
              </p:cNvSpPr>
              <p:nvPr/>
            </p:nvSpPr>
            <p:spPr bwMode="auto">
              <a:xfrm>
                <a:off x="3579" y="196"/>
                <a:ext cx="688" cy="7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1" name="Oval 7"/>
              <p:cNvSpPr>
                <a:spLocks noChangeArrowheads="1"/>
              </p:cNvSpPr>
              <p:nvPr/>
            </p:nvSpPr>
            <p:spPr bwMode="auto">
              <a:xfrm>
                <a:off x="2708" y="1492"/>
                <a:ext cx="525"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2" name="Oval 8"/>
              <p:cNvSpPr>
                <a:spLocks noChangeArrowheads="1"/>
              </p:cNvSpPr>
              <p:nvPr/>
            </p:nvSpPr>
            <p:spPr bwMode="auto">
              <a:xfrm>
                <a:off x="2091"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3" name="Oval 9"/>
              <p:cNvSpPr>
                <a:spLocks noChangeArrowheads="1"/>
              </p:cNvSpPr>
              <p:nvPr/>
            </p:nvSpPr>
            <p:spPr bwMode="auto">
              <a:xfrm>
                <a:off x="1594"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4" name="Freeform 10"/>
              <p:cNvSpPr>
                <a:spLocks/>
              </p:cNvSpPr>
              <p:nvPr/>
            </p:nvSpPr>
            <p:spPr bwMode="auto">
              <a:xfrm>
                <a:off x="2668" y="2270"/>
                <a:ext cx="608" cy="1287"/>
              </a:xfrm>
              <a:custGeom>
                <a:avLst/>
                <a:gdLst>
                  <a:gd name="T0" fmla="*/ 257 w 257"/>
                  <a:gd name="T1" fmla="*/ 74 h 544"/>
                  <a:gd name="T2" fmla="*/ 177 w 257"/>
                  <a:gd name="T3" fmla="*/ 0 h 544"/>
                  <a:gd name="T4" fmla="*/ 80 w 257"/>
                  <a:gd name="T5" fmla="*/ 0 h 544"/>
                  <a:gd name="T6" fmla="*/ 0 w 257"/>
                  <a:gd name="T7" fmla="*/ 74 h 544"/>
                  <a:gd name="T8" fmla="*/ 0 w 257"/>
                  <a:gd name="T9" fmla="*/ 363 h 544"/>
                  <a:gd name="T10" fmla="*/ 257 w 257"/>
                  <a:gd name="T11" fmla="*/ 470 h 544"/>
                  <a:gd name="T12" fmla="*/ 257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257" y="74"/>
                    </a:moveTo>
                    <a:cubicBezTo>
                      <a:pt x="257" y="34"/>
                      <a:pt x="222" y="0"/>
                      <a:pt x="177" y="0"/>
                    </a:cubicBezTo>
                    <a:cubicBezTo>
                      <a:pt x="80" y="0"/>
                      <a:pt x="80" y="0"/>
                      <a:pt x="80" y="0"/>
                    </a:cubicBezTo>
                    <a:cubicBezTo>
                      <a:pt x="34" y="0"/>
                      <a:pt x="0" y="34"/>
                      <a:pt x="0" y="74"/>
                    </a:cubicBezTo>
                    <a:cubicBezTo>
                      <a:pt x="0" y="74"/>
                      <a:pt x="0" y="295"/>
                      <a:pt x="0" y="363"/>
                    </a:cubicBezTo>
                    <a:cubicBezTo>
                      <a:pt x="0" y="447"/>
                      <a:pt x="257" y="544"/>
                      <a:pt x="257" y="470"/>
                    </a:cubicBezTo>
                    <a:cubicBezTo>
                      <a:pt x="257" y="351"/>
                      <a:pt x="257" y="74"/>
                      <a:pt x="25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5" name="Freeform 11"/>
              <p:cNvSpPr>
                <a:spLocks/>
              </p:cNvSpPr>
              <p:nvPr/>
            </p:nvSpPr>
            <p:spPr bwMode="auto">
              <a:xfrm>
                <a:off x="2060" y="1927"/>
                <a:ext cx="445" cy="1235"/>
              </a:xfrm>
              <a:custGeom>
                <a:avLst/>
                <a:gdLst>
                  <a:gd name="T0" fmla="*/ 188 w 188"/>
                  <a:gd name="T1" fmla="*/ 57 h 522"/>
                  <a:gd name="T2" fmla="*/ 131 w 188"/>
                  <a:gd name="T3" fmla="*/ 0 h 522"/>
                  <a:gd name="T4" fmla="*/ 57 w 188"/>
                  <a:gd name="T5" fmla="*/ 0 h 522"/>
                  <a:gd name="T6" fmla="*/ 0 w 188"/>
                  <a:gd name="T7" fmla="*/ 57 h 522"/>
                  <a:gd name="T8" fmla="*/ 0 w 188"/>
                  <a:gd name="T9" fmla="*/ 340 h 522"/>
                  <a:gd name="T10" fmla="*/ 188 w 188"/>
                  <a:gd name="T11" fmla="*/ 465 h 522"/>
                  <a:gd name="T12" fmla="*/ 188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188" y="57"/>
                    </a:moveTo>
                    <a:cubicBezTo>
                      <a:pt x="188" y="28"/>
                      <a:pt x="166" y="0"/>
                      <a:pt x="131" y="0"/>
                    </a:cubicBezTo>
                    <a:cubicBezTo>
                      <a:pt x="57" y="0"/>
                      <a:pt x="57" y="0"/>
                      <a:pt x="57" y="0"/>
                    </a:cubicBezTo>
                    <a:cubicBezTo>
                      <a:pt x="23" y="0"/>
                      <a:pt x="0" y="28"/>
                      <a:pt x="0" y="57"/>
                    </a:cubicBezTo>
                    <a:cubicBezTo>
                      <a:pt x="0" y="57"/>
                      <a:pt x="0" y="272"/>
                      <a:pt x="0" y="340"/>
                    </a:cubicBezTo>
                    <a:cubicBezTo>
                      <a:pt x="0" y="397"/>
                      <a:pt x="188" y="522"/>
                      <a:pt x="188" y="465"/>
                    </a:cubicBezTo>
                    <a:cubicBezTo>
                      <a:pt x="188" y="346"/>
                      <a:pt x="188" y="57"/>
                      <a:pt x="18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6" name="Freeform 12"/>
              <p:cNvSpPr>
                <a:spLocks/>
              </p:cNvSpPr>
              <p:nvPr/>
            </p:nvSpPr>
            <p:spPr bwMode="auto">
              <a:xfrm>
                <a:off x="1575" y="1684"/>
                <a:ext cx="324" cy="1033"/>
              </a:xfrm>
              <a:custGeom>
                <a:avLst/>
                <a:gdLst>
                  <a:gd name="T0" fmla="*/ 137 w 137"/>
                  <a:gd name="T1" fmla="*/ 40 h 437"/>
                  <a:gd name="T2" fmla="*/ 95 w 137"/>
                  <a:gd name="T3" fmla="*/ 0 h 437"/>
                  <a:gd name="T4" fmla="*/ 42 w 137"/>
                  <a:gd name="T5" fmla="*/ 0 h 437"/>
                  <a:gd name="T6" fmla="*/ 0 w 137"/>
                  <a:gd name="T7" fmla="*/ 40 h 437"/>
                  <a:gd name="T8" fmla="*/ 0 w 137"/>
                  <a:gd name="T9" fmla="*/ 312 h 437"/>
                  <a:gd name="T10" fmla="*/ 137 w 137"/>
                  <a:gd name="T11" fmla="*/ 397 h 437"/>
                  <a:gd name="T12" fmla="*/ 137 w 137"/>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37" h="437">
                    <a:moveTo>
                      <a:pt x="137" y="40"/>
                    </a:moveTo>
                    <a:cubicBezTo>
                      <a:pt x="137" y="17"/>
                      <a:pt x="119" y="0"/>
                      <a:pt x="95" y="0"/>
                    </a:cubicBezTo>
                    <a:cubicBezTo>
                      <a:pt x="42" y="0"/>
                      <a:pt x="42" y="0"/>
                      <a:pt x="42" y="0"/>
                    </a:cubicBezTo>
                    <a:cubicBezTo>
                      <a:pt x="24" y="0"/>
                      <a:pt x="0" y="17"/>
                      <a:pt x="0" y="40"/>
                    </a:cubicBezTo>
                    <a:cubicBezTo>
                      <a:pt x="0" y="40"/>
                      <a:pt x="0" y="244"/>
                      <a:pt x="0" y="312"/>
                    </a:cubicBezTo>
                    <a:cubicBezTo>
                      <a:pt x="0" y="346"/>
                      <a:pt x="137" y="437"/>
                      <a:pt x="137" y="397"/>
                    </a:cubicBezTo>
                    <a:cubicBezTo>
                      <a:pt x="137" y="301"/>
                      <a:pt x="137" y="40"/>
                      <a:pt x="1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7" name="Oval 13"/>
              <p:cNvSpPr>
                <a:spLocks noChangeArrowheads="1"/>
              </p:cNvSpPr>
              <p:nvPr/>
            </p:nvSpPr>
            <p:spPr bwMode="auto">
              <a:xfrm>
                <a:off x="4610" y="1492"/>
                <a:ext cx="516"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8" name="Oval 14"/>
              <p:cNvSpPr>
                <a:spLocks noChangeArrowheads="1"/>
              </p:cNvSpPr>
              <p:nvPr/>
            </p:nvSpPr>
            <p:spPr bwMode="auto">
              <a:xfrm>
                <a:off x="5360"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29" name="Oval 15"/>
              <p:cNvSpPr>
                <a:spLocks noChangeArrowheads="1"/>
              </p:cNvSpPr>
              <p:nvPr/>
            </p:nvSpPr>
            <p:spPr bwMode="auto">
              <a:xfrm>
                <a:off x="5956"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0" name="Freeform 16"/>
              <p:cNvSpPr>
                <a:spLocks/>
              </p:cNvSpPr>
              <p:nvPr/>
            </p:nvSpPr>
            <p:spPr bwMode="auto">
              <a:xfrm>
                <a:off x="4570" y="2270"/>
                <a:ext cx="608" cy="1287"/>
              </a:xfrm>
              <a:custGeom>
                <a:avLst/>
                <a:gdLst>
                  <a:gd name="T0" fmla="*/ 0 w 257"/>
                  <a:gd name="T1" fmla="*/ 74 h 544"/>
                  <a:gd name="T2" fmla="*/ 80 w 257"/>
                  <a:gd name="T3" fmla="*/ 0 h 544"/>
                  <a:gd name="T4" fmla="*/ 177 w 257"/>
                  <a:gd name="T5" fmla="*/ 0 h 544"/>
                  <a:gd name="T6" fmla="*/ 257 w 257"/>
                  <a:gd name="T7" fmla="*/ 74 h 544"/>
                  <a:gd name="T8" fmla="*/ 257 w 257"/>
                  <a:gd name="T9" fmla="*/ 363 h 544"/>
                  <a:gd name="T10" fmla="*/ 0 w 257"/>
                  <a:gd name="T11" fmla="*/ 470 h 544"/>
                  <a:gd name="T12" fmla="*/ 0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0" y="74"/>
                    </a:moveTo>
                    <a:cubicBezTo>
                      <a:pt x="0" y="34"/>
                      <a:pt x="34" y="0"/>
                      <a:pt x="80" y="0"/>
                    </a:cubicBezTo>
                    <a:cubicBezTo>
                      <a:pt x="177" y="0"/>
                      <a:pt x="177" y="0"/>
                      <a:pt x="177" y="0"/>
                    </a:cubicBezTo>
                    <a:cubicBezTo>
                      <a:pt x="223" y="0"/>
                      <a:pt x="257" y="34"/>
                      <a:pt x="257" y="74"/>
                    </a:cubicBezTo>
                    <a:cubicBezTo>
                      <a:pt x="257" y="74"/>
                      <a:pt x="257" y="295"/>
                      <a:pt x="257" y="363"/>
                    </a:cubicBezTo>
                    <a:cubicBezTo>
                      <a:pt x="257" y="447"/>
                      <a:pt x="0" y="544"/>
                      <a:pt x="0" y="470"/>
                    </a:cubicBezTo>
                    <a:cubicBezTo>
                      <a:pt x="0" y="351"/>
                      <a:pt x="0" y="74"/>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1" name="Freeform 17"/>
              <p:cNvSpPr>
                <a:spLocks/>
              </p:cNvSpPr>
              <p:nvPr/>
            </p:nvSpPr>
            <p:spPr bwMode="auto">
              <a:xfrm>
                <a:off x="5329" y="1927"/>
                <a:ext cx="445" cy="1235"/>
              </a:xfrm>
              <a:custGeom>
                <a:avLst/>
                <a:gdLst>
                  <a:gd name="T0" fmla="*/ 0 w 188"/>
                  <a:gd name="T1" fmla="*/ 57 h 522"/>
                  <a:gd name="T2" fmla="*/ 57 w 188"/>
                  <a:gd name="T3" fmla="*/ 0 h 522"/>
                  <a:gd name="T4" fmla="*/ 131 w 188"/>
                  <a:gd name="T5" fmla="*/ 0 h 522"/>
                  <a:gd name="T6" fmla="*/ 188 w 188"/>
                  <a:gd name="T7" fmla="*/ 57 h 522"/>
                  <a:gd name="T8" fmla="*/ 188 w 188"/>
                  <a:gd name="T9" fmla="*/ 340 h 522"/>
                  <a:gd name="T10" fmla="*/ 0 w 188"/>
                  <a:gd name="T11" fmla="*/ 465 h 522"/>
                  <a:gd name="T12" fmla="*/ 0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0" y="57"/>
                    </a:moveTo>
                    <a:cubicBezTo>
                      <a:pt x="0" y="28"/>
                      <a:pt x="29" y="0"/>
                      <a:pt x="57" y="0"/>
                    </a:cubicBezTo>
                    <a:cubicBezTo>
                      <a:pt x="131" y="0"/>
                      <a:pt x="131" y="0"/>
                      <a:pt x="131" y="0"/>
                    </a:cubicBezTo>
                    <a:cubicBezTo>
                      <a:pt x="165" y="0"/>
                      <a:pt x="188" y="28"/>
                      <a:pt x="188" y="57"/>
                    </a:cubicBezTo>
                    <a:cubicBezTo>
                      <a:pt x="188" y="57"/>
                      <a:pt x="188" y="272"/>
                      <a:pt x="188" y="340"/>
                    </a:cubicBezTo>
                    <a:cubicBezTo>
                      <a:pt x="188" y="397"/>
                      <a:pt x="0" y="522"/>
                      <a:pt x="0" y="465"/>
                    </a:cubicBezTo>
                    <a:cubicBezTo>
                      <a:pt x="0" y="346"/>
                      <a:pt x="0"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2" name="Freeform 18"/>
              <p:cNvSpPr>
                <a:spLocks/>
              </p:cNvSpPr>
              <p:nvPr/>
            </p:nvSpPr>
            <p:spPr bwMode="auto">
              <a:xfrm>
                <a:off x="5956" y="1684"/>
                <a:ext cx="305" cy="1033"/>
              </a:xfrm>
              <a:custGeom>
                <a:avLst/>
                <a:gdLst>
                  <a:gd name="T0" fmla="*/ 0 w 129"/>
                  <a:gd name="T1" fmla="*/ 40 h 437"/>
                  <a:gd name="T2" fmla="*/ 39 w 129"/>
                  <a:gd name="T3" fmla="*/ 0 h 437"/>
                  <a:gd name="T4" fmla="*/ 90 w 129"/>
                  <a:gd name="T5" fmla="*/ 0 h 437"/>
                  <a:gd name="T6" fmla="*/ 129 w 129"/>
                  <a:gd name="T7" fmla="*/ 40 h 437"/>
                  <a:gd name="T8" fmla="*/ 129 w 129"/>
                  <a:gd name="T9" fmla="*/ 312 h 437"/>
                  <a:gd name="T10" fmla="*/ 0 w 129"/>
                  <a:gd name="T11" fmla="*/ 397 h 437"/>
                  <a:gd name="T12" fmla="*/ 0 w 129"/>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29" h="437">
                    <a:moveTo>
                      <a:pt x="0" y="40"/>
                    </a:moveTo>
                    <a:cubicBezTo>
                      <a:pt x="0" y="17"/>
                      <a:pt x="17" y="0"/>
                      <a:pt x="39" y="0"/>
                    </a:cubicBezTo>
                    <a:cubicBezTo>
                      <a:pt x="90" y="0"/>
                      <a:pt x="90" y="0"/>
                      <a:pt x="90" y="0"/>
                    </a:cubicBezTo>
                    <a:cubicBezTo>
                      <a:pt x="112" y="0"/>
                      <a:pt x="129" y="17"/>
                      <a:pt x="129" y="40"/>
                    </a:cubicBezTo>
                    <a:cubicBezTo>
                      <a:pt x="129" y="40"/>
                      <a:pt x="129" y="244"/>
                      <a:pt x="129" y="312"/>
                    </a:cubicBezTo>
                    <a:cubicBezTo>
                      <a:pt x="129" y="346"/>
                      <a:pt x="0" y="437"/>
                      <a:pt x="0" y="397"/>
                    </a:cubicBezTo>
                    <a:cubicBezTo>
                      <a:pt x="0" y="301"/>
                      <a:pt x="0"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grpSp>
        <p:nvGrpSpPr>
          <p:cNvPr id="33" name="Group 32"/>
          <p:cNvGrpSpPr/>
          <p:nvPr/>
        </p:nvGrpSpPr>
        <p:grpSpPr>
          <a:xfrm>
            <a:off x="581760" y="1857398"/>
            <a:ext cx="761584" cy="761585"/>
            <a:chOff x="7912547" y="2732953"/>
            <a:chExt cx="761891" cy="761892"/>
          </a:xfrm>
        </p:grpSpPr>
        <p:sp>
          <p:nvSpPr>
            <p:cNvPr id="34" name="Oval 33"/>
            <p:cNvSpPr/>
            <p:nvPr/>
          </p:nvSpPr>
          <p:spPr bwMode="auto">
            <a:xfrm>
              <a:off x="791254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35" name="Group 25"/>
            <p:cNvGrpSpPr>
              <a:grpSpLocks noChangeAspect="1"/>
            </p:cNvGrpSpPr>
            <p:nvPr/>
          </p:nvGrpSpPr>
          <p:grpSpPr bwMode="auto">
            <a:xfrm>
              <a:off x="8180765" y="2935993"/>
              <a:ext cx="234574" cy="355812"/>
              <a:chOff x="3828" y="2068"/>
              <a:chExt cx="178" cy="270"/>
            </a:xfrm>
          </p:grpSpPr>
          <p:sp>
            <p:nvSpPr>
              <p:cNvPr id="36" name="Rectangle 26"/>
              <p:cNvSpPr>
                <a:spLocks noChangeArrowheads="1"/>
              </p:cNvSpPr>
              <p:nvPr/>
            </p:nvSpPr>
            <p:spPr bwMode="auto">
              <a:xfrm>
                <a:off x="3828" y="2280"/>
                <a:ext cx="69" cy="5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7" name="Rectangle 27"/>
              <p:cNvSpPr>
                <a:spLocks noChangeArrowheads="1"/>
              </p:cNvSpPr>
              <p:nvPr/>
            </p:nvSpPr>
            <p:spPr bwMode="auto">
              <a:xfrm>
                <a:off x="3828" y="2174"/>
                <a:ext cx="178" cy="6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8" name="Rectangle 28"/>
              <p:cNvSpPr>
                <a:spLocks noChangeArrowheads="1"/>
              </p:cNvSpPr>
              <p:nvPr/>
            </p:nvSpPr>
            <p:spPr bwMode="auto">
              <a:xfrm>
                <a:off x="3828" y="2068"/>
                <a:ext cx="69" cy="67"/>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9" name="Rectangle 29"/>
              <p:cNvSpPr>
                <a:spLocks noChangeArrowheads="1"/>
              </p:cNvSpPr>
              <p:nvPr/>
            </p:nvSpPr>
            <p:spPr bwMode="auto">
              <a:xfrm>
                <a:off x="3937" y="2068"/>
                <a:ext cx="69" cy="67"/>
              </a:xfrm>
              <a:prstGeom prst="rect">
                <a:avLst/>
              </a:prstGeom>
              <a:solidFill>
                <a:schemeClr val="bg1"/>
              </a:solidFill>
              <a:ln w="19050" cap="flat">
                <a:solidFill>
                  <a:schemeClr val="bg1"/>
                </a:solidFill>
                <a:prstDash val="solid"/>
                <a:miter lim="800000"/>
                <a:headEnd/>
                <a:tailEnd/>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grpSp>
        <p:nvGrpSpPr>
          <p:cNvPr id="40" name="Group 39"/>
          <p:cNvGrpSpPr/>
          <p:nvPr/>
        </p:nvGrpSpPr>
        <p:grpSpPr>
          <a:xfrm>
            <a:off x="4283509" y="1857398"/>
            <a:ext cx="761584" cy="761585"/>
            <a:chOff x="4138164" y="2732953"/>
            <a:chExt cx="761891" cy="761892"/>
          </a:xfrm>
        </p:grpSpPr>
        <p:sp>
          <p:nvSpPr>
            <p:cNvPr id="41" name="Oval 40"/>
            <p:cNvSpPr/>
            <p:nvPr/>
          </p:nvSpPr>
          <p:spPr bwMode="auto">
            <a:xfrm>
              <a:off x="4138164"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42" name="Freeform 22"/>
            <p:cNvSpPr>
              <a:spLocks noEditPoints="1"/>
            </p:cNvSpPr>
            <p:nvPr/>
          </p:nvSpPr>
          <p:spPr bwMode="auto">
            <a:xfrm rot="9900000" flipH="1" flipV="1">
              <a:off x="4312920" y="2916067"/>
              <a:ext cx="407770" cy="407770"/>
            </a:xfrm>
            <a:custGeom>
              <a:avLst/>
              <a:gdLst>
                <a:gd name="T0" fmla="*/ 1916 w 1916"/>
                <a:gd name="T1" fmla="*/ 963 h 1916"/>
                <a:gd name="T2" fmla="*/ 1629 w 1916"/>
                <a:gd name="T3" fmla="*/ 491 h 1916"/>
                <a:gd name="T4" fmla="*/ 1648 w 1916"/>
                <a:gd name="T5" fmla="*/ 759 h 1916"/>
                <a:gd name="T6" fmla="*/ 1509 w 1916"/>
                <a:gd name="T7" fmla="*/ 898 h 1916"/>
                <a:gd name="T8" fmla="*/ 1500 w 1916"/>
                <a:gd name="T9" fmla="*/ 1092 h 1916"/>
                <a:gd name="T10" fmla="*/ 1361 w 1916"/>
                <a:gd name="T11" fmla="*/ 1379 h 1916"/>
                <a:gd name="T12" fmla="*/ 1555 w 1916"/>
                <a:gd name="T13" fmla="*/ 1648 h 1916"/>
                <a:gd name="T14" fmla="*/ 1065 w 1916"/>
                <a:gd name="T15" fmla="*/ 1731 h 1916"/>
                <a:gd name="T16" fmla="*/ 833 w 1916"/>
                <a:gd name="T17" fmla="*/ 1416 h 1916"/>
                <a:gd name="T18" fmla="*/ 546 w 1916"/>
                <a:gd name="T19" fmla="*/ 1342 h 1916"/>
                <a:gd name="T20" fmla="*/ 463 w 1916"/>
                <a:gd name="T21" fmla="*/ 1305 h 1916"/>
                <a:gd name="T22" fmla="*/ 602 w 1916"/>
                <a:gd name="T23" fmla="*/ 1166 h 1916"/>
                <a:gd name="T24" fmla="*/ 731 w 1916"/>
                <a:gd name="T25" fmla="*/ 981 h 1916"/>
                <a:gd name="T26" fmla="*/ 889 w 1916"/>
                <a:gd name="T27" fmla="*/ 926 h 1916"/>
                <a:gd name="T28" fmla="*/ 917 w 1916"/>
                <a:gd name="T29" fmla="*/ 1018 h 1916"/>
                <a:gd name="T30" fmla="*/ 917 w 1916"/>
                <a:gd name="T31" fmla="*/ 1065 h 1916"/>
                <a:gd name="T32" fmla="*/ 1074 w 1916"/>
                <a:gd name="T33" fmla="*/ 1092 h 1916"/>
                <a:gd name="T34" fmla="*/ 1046 w 1916"/>
                <a:gd name="T35" fmla="*/ 944 h 1916"/>
                <a:gd name="T36" fmla="*/ 889 w 1916"/>
                <a:gd name="T37" fmla="*/ 750 h 1916"/>
                <a:gd name="T38" fmla="*/ 648 w 1916"/>
                <a:gd name="T39" fmla="*/ 583 h 1916"/>
                <a:gd name="T40" fmla="*/ 593 w 1916"/>
                <a:gd name="T41" fmla="*/ 759 h 1916"/>
                <a:gd name="T42" fmla="*/ 620 w 1916"/>
                <a:gd name="T43" fmla="*/ 565 h 1916"/>
                <a:gd name="T44" fmla="*/ 556 w 1916"/>
                <a:gd name="T45" fmla="*/ 463 h 1916"/>
                <a:gd name="T46" fmla="*/ 509 w 1916"/>
                <a:gd name="T47" fmla="*/ 361 h 1916"/>
                <a:gd name="T48" fmla="*/ 426 w 1916"/>
                <a:gd name="T49" fmla="*/ 482 h 1916"/>
                <a:gd name="T50" fmla="*/ 426 w 1916"/>
                <a:gd name="T51" fmla="*/ 333 h 1916"/>
                <a:gd name="T52" fmla="*/ 287 w 1916"/>
                <a:gd name="T53" fmla="*/ 417 h 1916"/>
                <a:gd name="T54" fmla="*/ 361 w 1916"/>
                <a:gd name="T55" fmla="*/ 500 h 1916"/>
                <a:gd name="T56" fmla="*/ 158 w 1916"/>
                <a:gd name="T57" fmla="*/ 519 h 1916"/>
                <a:gd name="T58" fmla="*/ 685 w 1916"/>
                <a:gd name="T59" fmla="*/ 213 h 1916"/>
                <a:gd name="T60" fmla="*/ 861 w 1916"/>
                <a:gd name="T61" fmla="*/ 65 h 1916"/>
                <a:gd name="T62" fmla="*/ 750 w 1916"/>
                <a:gd name="T63" fmla="*/ 158 h 1916"/>
                <a:gd name="T64" fmla="*/ 907 w 1916"/>
                <a:gd name="T65" fmla="*/ 333 h 1916"/>
                <a:gd name="T66" fmla="*/ 935 w 1916"/>
                <a:gd name="T67" fmla="*/ 398 h 1916"/>
                <a:gd name="T68" fmla="*/ 972 w 1916"/>
                <a:gd name="T69" fmla="*/ 528 h 1916"/>
                <a:gd name="T70" fmla="*/ 1185 w 1916"/>
                <a:gd name="T71" fmla="*/ 445 h 1916"/>
                <a:gd name="T72" fmla="*/ 1296 w 1916"/>
                <a:gd name="T73" fmla="*/ 259 h 1916"/>
                <a:gd name="T74" fmla="*/ 1305 w 1916"/>
                <a:gd name="T75" fmla="*/ 204 h 1916"/>
                <a:gd name="T76" fmla="*/ 1574 w 1916"/>
                <a:gd name="T77" fmla="*/ 296 h 1916"/>
                <a:gd name="T78" fmla="*/ 65 w 1916"/>
                <a:gd name="T79" fmla="*/ 787 h 1916"/>
                <a:gd name="T80" fmla="*/ 167 w 1916"/>
                <a:gd name="T81" fmla="*/ 870 h 1916"/>
                <a:gd name="T82" fmla="*/ 278 w 1916"/>
                <a:gd name="T83" fmla="*/ 1157 h 1916"/>
                <a:gd name="T84" fmla="*/ 630 w 1916"/>
                <a:gd name="T85" fmla="*/ 1564 h 1916"/>
                <a:gd name="T86" fmla="*/ 65 w 1916"/>
                <a:gd name="T87" fmla="*/ 787 h 1916"/>
                <a:gd name="T88" fmla="*/ 926 w 1916"/>
                <a:gd name="T89" fmla="*/ 917 h 1916"/>
                <a:gd name="T90" fmla="*/ 926 w 1916"/>
                <a:gd name="T91" fmla="*/ 917 h 1916"/>
                <a:gd name="T92" fmla="*/ 796 w 1916"/>
                <a:gd name="T93" fmla="*/ 861 h 1916"/>
                <a:gd name="T94" fmla="*/ 806 w 1916"/>
                <a:gd name="T95" fmla="*/ 880 h 1916"/>
                <a:gd name="T96" fmla="*/ 1222 w 1916"/>
                <a:gd name="T97" fmla="*/ 93 h 1916"/>
                <a:gd name="T98" fmla="*/ 1176 w 1916"/>
                <a:gd name="T99" fmla="*/ 74 h 1916"/>
                <a:gd name="T100" fmla="*/ 620 w 1916"/>
                <a:gd name="T101" fmla="*/ 111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6" h="1916">
                  <a:moveTo>
                    <a:pt x="954" y="0"/>
                  </a:moveTo>
                  <a:cubicBezTo>
                    <a:pt x="426" y="0"/>
                    <a:pt x="0" y="435"/>
                    <a:pt x="0" y="963"/>
                  </a:cubicBezTo>
                  <a:cubicBezTo>
                    <a:pt x="0" y="1490"/>
                    <a:pt x="426" y="1916"/>
                    <a:pt x="954" y="1916"/>
                  </a:cubicBezTo>
                  <a:cubicBezTo>
                    <a:pt x="1490" y="1916"/>
                    <a:pt x="1916" y="1490"/>
                    <a:pt x="1916" y="963"/>
                  </a:cubicBezTo>
                  <a:cubicBezTo>
                    <a:pt x="1916" y="435"/>
                    <a:pt x="1490" y="0"/>
                    <a:pt x="954" y="0"/>
                  </a:cubicBezTo>
                  <a:close/>
                  <a:moveTo>
                    <a:pt x="1685" y="463"/>
                  </a:moveTo>
                  <a:cubicBezTo>
                    <a:pt x="1676" y="463"/>
                    <a:pt x="1676" y="472"/>
                    <a:pt x="1666" y="482"/>
                  </a:cubicBezTo>
                  <a:cubicBezTo>
                    <a:pt x="1657" y="454"/>
                    <a:pt x="1639" y="472"/>
                    <a:pt x="1629" y="491"/>
                  </a:cubicBezTo>
                  <a:cubicBezTo>
                    <a:pt x="1648" y="546"/>
                    <a:pt x="1620" y="602"/>
                    <a:pt x="1583" y="630"/>
                  </a:cubicBezTo>
                  <a:cubicBezTo>
                    <a:pt x="1583" y="667"/>
                    <a:pt x="1592" y="685"/>
                    <a:pt x="1601" y="713"/>
                  </a:cubicBezTo>
                  <a:cubicBezTo>
                    <a:pt x="1620" y="713"/>
                    <a:pt x="1629" y="704"/>
                    <a:pt x="1639" y="713"/>
                  </a:cubicBezTo>
                  <a:cubicBezTo>
                    <a:pt x="1648" y="722"/>
                    <a:pt x="1666" y="741"/>
                    <a:pt x="1648" y="759"/>
                  </a:cubicBezTo>
                  <a:cubicBezTo>
                    <a:pt x="1648" y="750"/>
                    <a:pt x="1648" y="731"/>
                    <a:pt x="1639" y="722"/>
                  </a:cubicBezTo>
                  <a:cubicBezTo>
                    <a:pt x="1611" y="731"/>
                    <a:pt x="1620" y="778"/>
                    <a:pt x="1629" y="796"/>
                  </a:cubicBezTo>
                  <a:cubicBezTo>
                    <a:pt x="1592" y="806"/>
                    <a:pt x="1583" y="843"/>
                    <a:pt x="1564" y="861"/>
                  </a:cubicBezTo>
                  <a:cubicBezTo>
                    <a:pt x="1546" y="870"/>
                    <a:pt x="1518" y="870"/>
                    <a:pt x="1509" y="898"/>
                  </a:cubicBezTo>
                  <a:cubicBezTo>
                    <a:pt x="1527" y="907"/>
                    <a:pt x="1546" y="926"/>
                    <a:pt x="1546" y="963"/>
                  </a:cubicBezTo>
                  <a:cubicBezTo>
                    <a:pt x="1537" y="981"/>
                    <a:pt x="1500" y="963"/>
                    <a:pt x="1481" y="963"/>
                  </a:cubicBezTo>
                  <a:cubicBezTo>
                    <a:pt x="1453" y="972"/>
                    <a:pt x="1472" y="1046"/>
                    <a:pt x="1463" y="1065"/>
                  </a:cubicBezTo>
                  <a:cubicBezTo>
                    <a:pt x="1472" y="1074"/>
                    <a:pt x="1490" y="1074"/>
                    <a:pt x="1500" y="1092"/>
                  </a:cubicBezTo>
                  <a:cubicBezTo>
                    <a:pt x="1481" y="1120"/>
                    <a:pt x="1444" y="1129"/>
                    <a:pt x="1453" y="1176"/>
                  </a:cubicBezTo>
                  <a:cubicBezTo>
                    <a:pt x="1426" y="1194"/>
                    <a:pt x="1379" y="1222"/>
                    <a:pt x="1370" y="1268"/>
                  </a:cubicBezTo>
                  <a:cubicBezTo>
                    <a:pt x="1370" y="1287"/>
                    <a:pt x="1379" y="1305"/>
                    <a:pt x="1379" y="1324"/>
                  </a:cubicBezTo>
                  <a:cubicBezTo>
                    <a:pt x="1379" y="1352"/>
                    <a:pt x="1361" y="1361"/>
                    <a:pt x="1361" y="1379"/>
                  </a:cubicBezTo>
                  <a:cubicBezTo>
                    <a:pt x="1370" y="1407"/>
                    <a:pt x="1426" y="1453"/>
                    <a:pt x="1453" y="1463"/>
                  </a:cubicBezTo>
                  <a:cubicBezTo>
                    <a:pt x="1500" y="1444"/>
                    <a:pt x="1546" y="1416"/>
                    <a:pt x="1592" y="1435"/>
                  </a:cubicBezTo>
                  <a:cubicBezTo>
                    <a:pt x="1601" y="1453"/>
                    <a:pt x="1583" y="1453"/>
                    <a:pt x="1583" y="1472"/>
                  </a:cubicBezTo>
                  <a:cubicBezTo>
                    <a:pt x="1620" y="1546"/>
                    <a:pt x="1546" y="1574"/>
                    <a:pt x="1555" y="1648"/>
                  </a:cubicBezTo>
                  <a:cubicBezTo>
                    <a:pt x="1398" y="1787"/>
                    <a:pt x="1185" y="1870"/>
                    <a:pt x="954" y="1870"/>
                  </a:cubicBezTo>
                  <a:cubicBezTo>
                    <a:pt x="917" y="1870"/>
                    <a:pt x="870" y="1870"/>
                    <a:pt x="833" y="1861"/>
                  </a:cubicBezTo>
                  <a:cubicBezTo>
                    <a:pt x="889" y="1824"/>
                    <a:pt x="972" y="1824"/>
                    <a:pt x="1000" y="1750"/>
                  </a:cubicBezTo>
                  <a:cubicBezTo>
                    <a:pt x="1018" y="1750"/>
                    <a:pt x="1037" y="1731"/>
                    <a:pt x="1065" y="1731"/>
                  </a:cubicBezTo>
                  <a:cubicBezTo>
                    <a:pt x="1083" y="1722"/>
                    <a:pt x="1102" y="1694"/>
                    <a:pt x="1102" y="1657"/>
                  </a:cubicBezTo>
                  <a:cubicBezTo>
                    <a:pt x="1120" y="1629"/>
                    <a:pt x="1157" y="1629"/>
                    <a:pt x="1157" y="1583"/>
                  </a:cubicBezTo>
                  <a:cubicBezTo>
                    <a:pt x="1111" y="1555"/>
                    <a:pt x="1037" y="1546"/>
                    <a:pt x="981" y="1527"/>
                  </a:cubicBezTo>
                  <a:cubicBezTo>
                    <a:pt x="972" y="1444"/>
                    <a:pt x="861" y="1472"/>
                    <a:pt x="833" y="1416"/>
                  </a:cubicBezTo>
                  <a:cubicBezTo>
                    <a:pt x="787" y="1426"/>
                    <a:pt x="759" y="1398"/>
                    <a:pt x="722" y="1389"/>
                  </a:cubicBezTo>
                  <a:cubicBezTo>
                    <a:pt x="704" y="1398"/>
                    <a:pt x="685" y="1416"/>
                    <a:pt x="657" y="1426"/>
                  </a:cubicBezTo>
                  <a:cubicBezTo>
                    <a:pt x="648" y="1407"/>
                    <a:pt x="602" y="1426"/>
                    <a:pt x="593" y="1407"/>
                  </a:cubicBezTo>
                  <a:cubicBezTo>
                    <a:pt x="611" y="1352"/>
                    <a:pt x="583" y="1342"/>
                    <a:pt x="546" y="1342"/>
                  </a:cubicBezTo>
                  <a:cubicBezTo>
                    <a:pt x="537" y="1315"/>
                    <a:pt x="546" y="1305"/>
                    <a:pt x="546" y="1287"/>
                  </a:cubicBezTo>
                  <a:cubicBezTo>
                    <a:pt x="546" y="1278"/>
                    <a:pt x="528" y="1278"/>
                    <a:pt x="519" y="1278"/>
                  </a:cubicBezTo>
                  <a:cubicBezTo>
                    <a:pt x="500" y="1287"/>
                    <a:pt x="500" y="1305"/>
                    <a:pt x="491" y="1305"/>
                  </a:cubicBezTo>
                  <a:cubicBezTo>
                    <a:pt x="482" y="1305"/>
                    <a:pt x="472" y="1305"/>
                    <a:pt x="463" y="1305"/>
                  </a:cubicBezTo>
                  <a:cubicBezTo>
                    <a:pt x="435" y="1296"/>
                    <a:pt x="417" y="1194"/>
                    <a:pt x="463" y="1176"/>
                  </a:cubicBezTo>
                  <a:cubicBezTo>
                    <a:pt x="509" y="1194"/>
                    <a:pt x="519" y="1166"/>
                    <a:pt x="574" y="1176"/>
                  </a:cubicBezTo>
                  <a:cubicBezTo>
                    <a:pt x="593" y="1194"/>
                    <a:pt x="583" y="1241"/>
                    <a:pt x="620" y="1241"/>
                  </a:cubicBezTo>
                  <a:cubicBezTo>
                    <a:pt x="639" y="1213"/>
                    <a:pt x="602" y="1185"/>
                    <a:pt x="602" y="1166"/>
                  </a:cubicBezTo>
                  <a:cubicBezTo>
                    <a:pt x="611" y="1139"/>
                    <a:pt x="648" y="1139"/>
                    <a:pt x="657" y="1111"/>
                  </a:cubicBezTo>
                  <a:cubicBezTo>
                    <a:pt x="685" y="1083"/>
                    <a:pt x="676" y="1055"/>
                    <a:pt x="685" y="1028"/>
                  </a:cubicBezTo>
                  <a:cubicBezTo>
                    <a:pt x="704" y="1018"/>
                    <a:pt x="713" y="1009"/>
                    <a:pt x="731" y="1009"/>
                  </a:cubicBezTo>
                  <a:cubicBezTo>
                    <a:pt x="731" y="1000"/>
                    <a:pt x="731" y="991"/>
                    <a:pt x="731" y="981"/>
                  </a:cubicBezTo>
                  <a:cubicBezTo>
                    <a:pt x="741" y="963"/>
                    <a:pt x="768" y="954"/>
                    <a:pt x="778" y="944"/>
                  </a:cubicBezTo>
                  <a:cubicBezTo>
                    <a:pt x="806" y="954"/>
                    <a:pt x="768" y="963"/>
                    <a:pt x="778" y="972"/>
                  </a:cubicBezTo>
                  <a:cubicBezTo>
                    <a:pt x="815" y="963"/>
                    <a:pt x="852" y="954"/>
                    <a:pt x="861" y="926"/>
                  </a:cubicBezTo>
                  <a:cubicBezTo>
                    <a:pt x="870" y="926"/>
                    <a:pt x="880" y="926"/>
                    <a:pt x="889" y="926"/>
                  </a:cubicBezTo>
                  <a:cubicBezTo>
                    <a:pt x="898" y="935"/>
                    <a:pt x="898" y="935"/>
                    <a:pt x="898" y="944"/>
                  </a:cubicBezTo>
                  <a:cubicBezTo>
                    <a:pt x="898" y="944"/>
                    <a:pt x="898" y="944"/>
                    <a:pt x="898" y="944"/>
                  </a:cubicBezTo>
                  <a:cubicBezTo>
                    <a:pt x="889" y="944"/>
                    <a:pt x="880" y="944"/>
                    <a:pt x="889" y="954"/>
                  </a:cubicBezTo>
                  <a:cubicBezTo>
                    <a:pt x="898" y="972"/>
                    <a:pt x="907" y="1000"/>
                    <a:pt x="917" y="1018"/>
                  </a:cubicBezTo>
                  <a:cubicBezTo>
                    <a:pt x="926" y="1018"/>
                    <a:pt x="935" y="1009"/>
                    <a:pt x="935" y="1009"/>
                  </a:cubicBezTo>
                  <a:cubicBezTo>
                    <a:pt x="935" y="1018"/>
                    <a:pt x="935" y="1028"/>
                    <a:pt x="935" y="1037"/>
                  </a:cubicBezTo>
                  <a:cubicBezTo>
                    <a:pt x="926" y="1037"/>
                    <a:pt x="926" y="1037"/>
                    <a:pt x="917" y="1037"/>
                  </a:cubicBezTo>
                  <a:cubicBezTo>
                    <a:pt x="917" y="1046"/>
                    <a:pt x="917" y="1055"/>
                    <a:pt x="917" y="1065"/>
                  </a:cubicBezTo>
                  <a:cubicBezTo>
                    <a:pt x="935" y="1074"/>
                    <a:pt x="954" y="1065"/>
                    <a:pt x="963" y="1055"/>
                  </a:cubicBezTo>
                  <a:cubicBezTo>
                    <a:pt x="981" y="1083"/>
                    <a:pt x="1018" y="1120"/>
                    <a:pt x="1055" y="1120"/>
                  </a:cubicBezTo>
                  <a:cubicBezTo>
                    <a:pt x="1065" y="1102"/>
                    <a:pt x="1028" y="1092"/>
                    <a:pt x="1037" y="1083"/>
                  </a:cubicBezTo>
                  <a:cubicBezTo>
                    <a:pt x="1055" y="1083"/>
                    <a:pt x="1055" y="1092"/>
                    <a:pt x="1074" y="1092"/>
                  </a:cubicBezTo>
                  <a:cubicBezTo>
                    <a:pt x="1102" y="1046"/>
                    <a:pt x="1028" y="1046"/>
                    <a:pt x="1046" y="1009"/>
                  </a:cubicBezTo>
                  <a:cubicBezTo>
                    <a:pt x="1065" y="1009"/>
                    <a:pt x="1065" y="1046"/>
                    <a:pt x="1083" y="1037"/>
                  </a:cubicBezTo>
                  <a:cubicBezTo>
                    <a:pt x="1102" y="1028"/>
                    <a:pt x="1111" y="1009"/>
                    <a:pt x="1111" y="991"/>
                  </a:cubicBezTo>
                  <a:cubicBezTo>
                    <a:pt x="1083" y="981"/>
                    <a:pt x="1074" y="954"/>
                    <a:pt x="1046" y="944"/>
                  </a:cubicBezTo>
                  <a:cubicBezTo>
                    <a:pt x="1065" y="944"/>
                    <a:pt x="1055" y="926"/>
                    <a:pt x="1055" y="907"/>
                  </a:cubicBezTo>
                  <a:cubicBezTo>
                    <a:pt x="1028" y="870"/>
                    <a:pt x="963" y="870"/>
                    <a:pt x="954" y="806"/>
                  </a:cubicBezTo>
                  <a:cubicBezTo>
                    <a:pt x="944" y="806"/>
                    <a:pt x="926" y="806"/>
                    <a:pt x="917" y="806"/>
                  </a:cubicBezTo>
                  <a:cubicBezTo>
                    <a:pt x="907" y="787"/>
                    <a:pt x="898" y="769"/>
                    <a:pt x="889" y="750"/>
                  </a:cubicBezTo>
                  <a:cubicBezTo>
                    <a:pt x="815" y="750"/>
                    <a:pt x="852" y="657"/>
                    <a:pt x="796" y="630"/>
                  </a:cubicBezTo>
                  <a:cubicBezTo>
                    <a:pt x="787" y="648"/>
                    <a:pt x="787" y="667"/>
                    <a:pt x="778" y="676"/>
                  </a:cubicBezTo>
                  <a:cubicBezTo>
                    <a:pt x="759" y="676"/>
                    <a:pt x="759" y="667"/>
                    <a:pt x="741" y="667"/>
                  </a:cubicBezTo>
                  <a:cubicBezTo>
                    <a:pt x="768" y="620"/>
                    <a:pt x="713" y="574"/>
                    <a:pt x="648" y="583"/>
                  </a:cubicBezTo>
                  <a:cubicBezTo>
                    <a:pt x="648" y="620"/>
                    <a:pt x="657" y="657"/>
                    <a:pt x="639" y="667"/>
                  </a:cubicBezTo>
                  <a:cubicBezTo>
                    <a:pt x="657" y="704"/>
                    <a:pt x="657" y="750"/>
                    <a:pt x="620" y="769"/>
                  </a:cubicBezTo>
                  <a:cubicBezTo>
                    <a:pt x="620" y="787"/>
                    <a:pt x="639" y="806"/>
                    <a:pt x="630" y="824"/>
                  </a:cubicBezTo>
                  <a:cubicBezTo>
                    <a:pt x="602" y="833"/>
                    <a:pt x="593" y="796"/>
                    <a:pt x="593" y="759"/>
                  </a:cubicBezTo>
                  <a:cubicBezTo>
                    <a:pt x="556" y="741"/>
                    <a:pt x="491" y="722"/>
                    <a:pt x="463" y="676"/>
                  </a:cubicBezTo>
                  <a:cubicBezTo>
                    <a:pt x="463" y="602"/>
                    <a:pt x="528" y="583"/>
                    <a:pt x="556" y="537"/>
                  </a:cubicBezTo>
                  <a:cubicBezTo>
                    <a:pt x="565" y="528"/>
                    <a:pt x="556" y="556"/>
                    <a:pt x="546" y="565"/>
                  </a:cubicBezTo>
                  <a:cubicBezTo>
                    <a:pt x="565" y="593"/>
                    <a:pt x="602" y="556"/>
                    <a:pt x="620" y="565"/>
                  </a:cubicBezTo>
                  <a:cubicBezTo>
                    <a:pt x="602" y="528"/>
                    <a:pt x="583" y="491"/>
                    <a:pt x="630" y="472"/>
                  </a:cubicBezTo>
                  <a:cubicBezTo>
                    <a:pt x="620" y="463"/>
                    <a:pt x="620" y="426"/>
                    <a:pt x="630" y="417"/>
                  </a:cubicBezTo>
                  <a:cubicBezTo>
                    <a:pt x="620" y="408"/>
                    <a:pt x="602" y="408"/>
                    <a:pt x="593" y="408"/>
                  </a:cubicBezTo>
                  <a:cubicBezTo>
                    <a:pt x="574" y="426"/>
                    <a:pt x="574" y="454"/>
                    <a:pt x="556" y="463"/>
                  </a:cubicBezTo>
                  <a:cubicBezTo>
                    <a:pt x="556" y="445"/>
                    <a:pt x="565" y="435"/>
                    <a:pt x="556" y="426"/>
                  </a:cubicBezTo>
                  <a:cubicBezTo>
                    <a:pt x="546" y="435"/>
                    <a:pt x="546" y="435"/>
                    <a:pt x="546" y="426"/>
                  </a:cubicBezTo>
                  <a:cubicBezTo>
                    <a:pt x="537" y="426"/>
                    <a:pt x="537" y="435"/>
                    <a:pt x="537" y="445"/>
                  </a:cubicBezTo>
                  <a:cubicBezTo>
                    <a:pt x="509" y="417"/>
                    <a:pt x="528" y="389"/>
                    <a:pt x="509" y="361"/>
                  </a:cubicBezTo>
                  <a:cubicBezTo>
                    <a:pt x="509" y="371"/>
                    <a:pt x="500" y="371"/>
                    <a:pt x="500" y="361"/>
                  </a:cubicBezTo>
                  <a:cubicBezTo>
                    <a:pt x="482" y="361"/>
                    <a:pt x="463" y="417"/>
                    <a:pt x="491" y="426"/>
                  </a:cubicBezTo>
                  <a:cubicBezTo>
                    <a:pt x="482" y="435"/>
                    <a:pt x="463" y="426"/>
                    <a:pt x="463" y="426"/>
                  </a:cubicBezTo>
                  <a:cubicBezTo>
                    <a:pt x="445" y="435"/>
                    <a:pt x="445" y="463"/>
                    <a:pt x="426" y="482"/>
                  </a:cubicBezTo>
                  <a:cubicBezTo>
                    <a:pt x="417" y="482"/>
                    <a:pt x="398" y="472"/>
                    <a:pt x="398" y="472"/>
                  </a:cubicBezTo>
                  <a:cubicBezTo>
                    <a:pt x="417" y="463"/>
                    <a:pt x="426" y="445"/>
                    <a:pt x="435" y="417"/>
                  </a:cubicBezTo>
                  <a:cubicBezTo>
                    <a:pt x="435" y="408"/>
                    <a:pt x="417" y="408"/>
                    <a:pt x="408" y="398"/>
                  </a:cubicBezTo>
                  <a:cubicBezTo>
                    <a:pt x="408" y="361"/>
                    <a:pt x="426" y="361"/>
                    <a:pt x="426" y="333"/>
                  </a:cubicBezTo>
                  <a:cubicBezTo>
                    <a:pt x="398" y="324"/>
                    <a:pt x="389" y="352"/>
                    <a:pt x="389" y="380"/>
                  </a:cubicBezTo>
                  <a:cubicBezTo>
                    <a:pt x="361" y="389"/>
                    <a:pt x="352" y="352"/>
                    <a:pt x="333" y="352"/>
                  </a:cubicBezTo>
                  <a:cubicBezTo>
                    <a:pt x="287" y="343"/>
                    <a:pt x="269" y="389"/>
                    <a:pt x="259" y="435"/>
                  </a:cubicBezTo>
                  <a:cubicBezTo>
                    <a:pt x="278" y="435"/>
                    <a:pt x="287" y="426"/>
                    <a:pt x="287" y="417"/>
                  </a:cubicBezTo>
                  <a:cubicBezTo>
                    <a:pt x="306" y="435"/>
                    <a:pt x="306" y="445"/>
                    <a:pt x="333" y="435"/>
                  </a:cubicBezTo>
                  <a:cubicBezTo>
                    <a:pt x="333" y="445"/>
                    <a:pt x="296" y="435"/>
                    <a:pt x="296" y="454"/>
                  </a:cubicBezTo>
                  <a:cubicBezTo>
                    <a:pt x="315" y="472"/>
                    <a:pt x="333" y="491"/>
                    <a:pt x="352" y="482"/>
                  </a:cubicBezTo>
                  <a:cubicBezTo>
                    <a:pt x="352" y="482"/>
                    <a:pt x="361" y="491"/>
                    <a:pt x="361" y="500"/>
                  </a:cubicBezTo>
                  <a:cubicBezTo>
                    <a:pt x="343" y="491"/>
                    <a:pt x="324" y="491"/>
                    <a:pt x="306" y="500"/>
                  </a:cubicBezTo>
                  <a:cubicBezTo>
                    <a:pt x="306" y="491"/>
                    <a:pt x="315" y="491"/>
                    <a:pt x="315" y="482"/>
                  </a:cubicBezTo>
                  <a:cubicBezTo>
                    <a:pt x="269" y="463"/>
                    <a:pt x="195" y="472"/>
                    <a:pt x="185" y="519"/>
                  </a:cubicBezTo>
                  <a:cubicBezTo>
                    <a:pt x="176" y="519"/>
                    <a:pt x="167" y="519"/>
                    <a:pt x="158" y="519"/>
                  </a:cubicBezTo>
                  <a:cubicBezTo>
                    <a:pt x="250" y="352"/>
                    <a:pt x="398" y="213"/>
                    <a:pt x="574" y="139"/>
                  </a:cubicBezTo>
                  <a:cubicBezTo>
                    <a:pt x="556" y="158"/>
                    <a:pt x="556" y="185"/>
                    <a:pt x="593" y="185"/>
                  </a:cubicBezTo>
                  <a:cubicBezTo>
                    <a:pt x="602" y="204"/>
                    <a:pt x="583" y="204"/>
                    <a:pt x="583" y="213"/>
                  </a:cubicBezTo>
                  <a:cubicBezTo>
                    <a:pt x="611" y="241"/>
                    <a:pt x="657" y="213"/>
                    <a:pt x="685" y="213"/>
                  </a:cubicBezTo>
                  <a:cubicBezTo>
                    <a:pt x="694" y="204"/>
                    <a:pt x="685" y="195"/>
                    <a:pt x="694" y="176"/>
                  </a:cubicBezTo>
                  <a:cubicBezTo>
                    <a:pt x="722" y="167"/>
                    <a:pt x="731" y="139"/>
                    <a:pt x="750" y="121"/>
                  </a:cubicBezTo>
                  <a:cubicBezTo>
                    <a:pt x="768" y="102"/>
                    <a:pt x="806" y="102"/>
                    <a:pt x="815" y="65"/>
                  </a:cubicBezTo>
                  <a:cubicBezTo>
                    <a:pt x="833" y="65"/>
                    <a:pt x="843" y="56"/>
                    <a:pt x="861" y="65"/>
                  </a:cubicBezTo>
                  <a:cubicBezTo>
                    <a:pt x="852" y="74"/>
                    <a:pt x="824" y="74"/>
                    <a:pt x="815" y="93"/>
                  </a:cubicBezTo>
                  <a:cubicBezTo>
                    <a:pt x="806" y="102"/>
                    <a:pt x="824" y="93"/>
                    <a:pt x="824" y="102"/>
                  </a:cubicBezTo>
                  <a:cubicBezTo>
                    <a:pt x="815" y="121"/>
                    <a:pt x="768" y="121"/>
                    <a:pt x="750" y="139"/>
                  </a:cubicBezTo>
                  <a:cubicBezTo>
                    <a:pt x="750" y="148"/>
                    <a:pt x="750" y="148"/>
                    <a:pt x="750" y="158"/>
                  </a:cubicBezTo>
                  <a:cubicBezTo>
                    <a:pt x="759" y="176"/>
                    <a:pt x="806" y="148"/>
                    <a:pt x="815" y="167"/>
                  </a:cubicBezTo>
                  <a:cubicBezTo>
                    <a:pt x="787" y="176"/>
                    <a:pt x="768" y="158"/>
                    <a:pt x="759" y="176"/>
                  </a:cubicBezTo>
                  <a:cubicBezTo>
                    <a:pt x="759" y="195"/>
                    <a:pt x="778" y="185"/>
                    <a:pt x="778" y="213"/>
                  </a:cubicBezTo>
                  <a:cubicBezTo>
                    <a:pt x="880" y="176"/>
                    <a:pt x="935" y="269"/>
                    <a:pt x="907" y="333"/>
                  </a:cubicBezTo>
                  <a:cubicBezTo>
                    <a:pt x="926" y="352"/>
                    <a:pt x="935" y="333"/>
                    <a:pt x="954" y="333"/>
                  </a:cubicBezTo>
                  <a:cubicBezTo>
                    <a:pt x="954" y="343"/>
                    <a:pt x="954" y="352"/>
                    <a:pt x="963" y="352"/>
                  </a:cubicBezTo>
                  <a:cubicBezTo>
                    <a:pt x="963" y="361"/>
                    <a:pt x="935" y="343"/>
                    <a:pt x="926" y="361"/>
                  </a:cubicBezTo>
                  <a:cubicBezTo>
                    <a:pt x="926" y="380"/>
                    <a:pt x="926" y="389"/>
                    <a:pt x="935" y="398"/>
                  </a:cubicBezTo>
                  <a:cubicBezTo>
                    <a:pt x="963" y="408"/>
                    <a:pt x="963" y="389"/>
                    <a:pt x="972" y="389"/>
                  </a:cubicBezTo>
                  <a:cubicBezTo>
                    <a:pt x="972" y="417"/>
                    <a:pt x="944" y="408"/>
                    <a:pt x="935" y="426"/>
                  </a:cubicBezTo>
                  <a:cubicBezTo>
                    <a:pt x="926" y="472"/>
                    <a:pt x="954" y="491"/>
                    <a:pt x="954" y="528"/>
                  </a:cubicBezTo>
                  <a:cubicBezTo>
                    <a:pt x="963" y="537"/>
                    <a:pt x="963" y="528"/>
                    <a:pt x="972" y="528"/>
                  </a:cubicBezTo>
                  <a:cubicBezTo>
                    <a:pt x="954" y="583"/>
                    <a:pt x="1018" y="630"/>
                    <a:pt x="1055" y="639"/>
                  </a:cubicBezTo>
                  <a:cubicBezTo>
                    <a:pt x="1092" y="630"/>
                    <a:pt x="1074" y="574"/>
                    <a:pt x="1092" y="556"/>
                  </a:cubicBezTo>
                  <a:cubicBezTo>
                    <a:pt x="1092" y="528"/>
                    <a:pt x="1102" y="519"/>
                    <a:pt x="1111" y="500"/>
                  </a:cubicBezTo>
                  <a:cubicBezTo>
                    <a:pt x="1148" y="500"/>
                    <a:pt x="1176" y="482"/>
                    <a:pt x="1185" y="445"/>
                  </a:cubicBezTo>
                  <a:cubicBezTo>
                    <a:pt x="1231" y="435"/>
                    <a:pt x="1296" y="426"/>
                    <a:pt x="1305" y="389"/>
                  </a:cubicBezTo>
                  <a:cubicBezTo>
                    <a:pt x="1305" y="361"/>
                    <a:pt x="1278" y="343"/>
                    <a:pt x="1287" y="306"/>
                  </a:cubicBezTo>
                  <a:cubicBezTo>
                    <a:pt x="1296" y="306"/>
                    <a:pt x="1296" y="287"/>
                    <a:pt x="1305" y="278"/>
                  </a:cubicBezTo>
                  <a:cubicBezTo>
                    <a:pt x="1305" y="269"/>
                    <a:pt x="1305" y="269"/>
                    <a:pt x="1296" y="259"/>
                  </a:cubicBezTo>
                  <a:cubicBezTo>
                    <a:pt x="1305" y="250"/>
                    <a:pt x="1305" y="278"/>
                    <a:pt x="1315" y="269"/>
                  </a:cubicBezTo>
                  <a:cubicBezTo>
                    <a:pt x="1324" y="259"/>
                    <a:pt x="1324" y="259"/>
                    <a:pt x="1324" y="259"/>
                  </a:cubicBezTo>
                  <a:cubicBezTo>
                    <a:pt x="1315" y="241"/>
                    <a:pt x="1287" y="232"/>
                    <a:pt x="1278" y="213"/>
                  </a:cubicBezTo>
                  <a:cubicBezTo>
                    <a:pt x="1278" y="204"/>
                    <a:pt x="1296" y="213"/>
                    <a:pt x="1305" y="204"/>
                  </a:cubicBezTo>
                  <a:cubicBezTo>
                    <a:pt x="1296" y="185"/>
                    <a:pt x="1278" y="185"/>
                    <a:pt x="1268" y="167"/>
                  </a:cubicBezTo>
                  <a:cubicBezTo>
                    <a:pt x="1259" y="139"/>
                    <a:pt x="1287" y="130"/>
                    <a:pt x="1287" y="111"/>
                  </a:cubicBezTo>
                  <a:cubicBezTo>
                    <a:pt x="1370" y="139"/>
                    <a:pt x="1444" y="185"/>
                    <a:pt x="1509" y="232"/>
                  </a:cubicBezTo>
                  <a:cubicBezTo>
                    <a:pt x="1527" y="259"/>
                    <a:pt x="1555" y="278"/>
                    <a:pt x="1574" y="296"/>
                  </a:cubicBezTo>
                  <a:cubicBezTo>
                    <a:pt x="1574" y="287"/>
                    <a:pt x="1574" y="287"/>
                    <a:pt x="1574" y="287"/>
                  </a:cubicBezTo>
                  <a:cubicBezTo>
                    <a:pt x="1657" y="361"/>
                    <a:pt x="1722" y="454"/>
                    <a:pt x="1777" y="556"/>
                  </a:cubicBezTo>
                  <a:cubicBezTo>
                    <a:pt x="1750" y="519"/>
                    <a:pt x="1731" y="482"/>
                    <a:pt x="1685" y="463"/>
                  </a:cubicBezTo>
                  <a:close/>
                  <a:moveTo>
                    <a:pt x="65" y="787"/>
                  </a:moveTo>
                  <a:cubicBezTo>
                    <a:pt x="74" y="759"/>
                    <a:pt x="74" y="722"/>
                    <a:pt x="111" y="713"/>
                  </a:cubicBezTo>
                  <a:cubicBezTo>
                    <a:pt x="130" y="741"/>
                    <a:pt x="121" y="787"/>
                    <a:pt x="148" y="796"/>
                  </a:cubicBezTo>
                  <a:cubicBezTo>
                    <a:pt x="148" y="815"/>
                    <a:pt x="158" y="824"/>
                    <a:pt x="167" y="843"/>
                  </a:cubicBezTo>
                  <a:cubicBezTo>
                    <a:pt x="167" y="852"/>
                    <a:pt x="167" y="861"/>
                    <a:pt x="167" y="870"/>
                  </a:cubicBezTo>
                  <a:cubicBezTo>
                    <a:pt x="176" y="889"/>
                    <a:pt x="185" y="917"/>
                    <a:pt x="195" y="926"/>
                  </a:cubicBezTo>
                  <a:cubicBezTo>
                    <a:pt x="158" y="1018"/>
                    <a:pt x="213" y="1065"/>
                    <a:pt x="241" y="1120"/>
                  </a:cubicBezTo>
                  <a:cubicBezTo>
                    <a:pt x="269" y="1166"/>
                    <a:pt x="278" y="1241"/>
                    <a:pt x="324" y="1250"/>
                  </a:cubicBezTo>
                  <a:cubicBezTo>
                    <a:pt x="324" y="1213"/>
                    <a:pt x="287" y="1185"/>
                    <a:pt x="278" y="1157"/>
                  </a:cubicBezTo>
                  <a:cubicBezTo>
                    <a:pt x="343" y="1204"/>
                    <a:pt x="352" y="1342"/>
                    <a:pt x="472" y="1342"/>
                  </a:cubicBezTo>
                  <a:cubicBezTo>
                    <a:pt x="491" y="1361"/>
                    <a:pt x="528" y="1370"/>
                    <a:pt x="546" y="1389"/>
                  </a:cubicBezTo>
                  <a:cubicBezTo>
                    <a:pt x="565" y="1426"/>
                    <a:pt x="602" y="1444"/>
                    <a:pt x="648" y="1444"/>
                  </a:cubicBezTo>
                  <a:cubicBezTo>
                    <a:pt x="676" y="1490"/>
                    <a:pt x="620" y="1509"/>
                    <a:pt x="630" y="1564"/>
                  </a:cubicBezTo>
                  <a:cubicBezTo>
                    <a:pt x="639" y="1611"/>
                    <a:pt x="722" y="1676"/>
                    <a:pt x="759" y="1694"/>
                  </a:cubicBezTo>
                  <a:cubicBezTo>
                    <a:pt x="768" y="1768"/>
                    <a:pt x="750" y="1814"/>
                    <a:pt x="759" y="1851"/>
                  </a:cubicBezTo>
                  <a:cubicBezTo>
                    <a:pt x="352" y="1759"/>
                    <a:pt x="47" y="1398"/>
                    <a:pt x="47" y="963"/>
                  </a:cubicBezTo>
                  <a:cubicBezTo>
                    <a:pt x="47" y="898"/>
                    <a:pt x="47" y="843"/>
                    <a:pt x="65" y="787"/>
                  </a:cubicBezTo>
                  <a:close/>
                  <a:moveTo>
                    <a:pt x="741" y="889"/>
                  </a:moveTo>
                  <a:cubicBezTo>
                    <a:pt x="750" y="889"/>
                    <a:pt x="731" y="907"/>
                    <a:pt x="731" y="907"/>
                  </a:cubicBezTo>
                  <a:cubicBezTo>
                    <a:pt x="722" y="907"/>
                    <a:pt x="741" y="898"/>
                    <a:pt x="741" y="889"/>
                  </a:cubicBezTo>
                  <a:close/>
                  <a:moveTo>
                    <a:pt x="926" y="917"/>
                  </a:moveTo>
                  <a:cubicBezTo>
                    <a:pt x="926" y="917"/>
                    <a:pt x="926" y="917"/>
                    <a:pt x="926" y="926"/>
                  </a:cubicBezTo>
                  <a:cubicBezTo>
                    <a:pt x="926" y="926"/>
                    <a:pt x="926" y="926"/>
                    <a:pt x="917" y="926"/>
                  </a:cubicBezTo>
                  <a:cubicBezTo>
                    <a:pt x="917" y="917"/>
                    <a:pt x="917" y="917"/>
                    <a:pt x="917" y="917"/>
                  </a:cubicBezTo>
                  <a:cubicBezTo>
                    <a:pt x="917" y="917"/>
                    <a:pt x="917" y="917"/>
                    <a:pt x="926" y="917"/>
                  </a:cubicBezTo>
                  <a:close/>
                  <a:moveTo>
                    <a:pt x="824" y="898"/>
                  </a:moveTo>
                  <a:cubicBezTo>
                    <a:pt x="824" y="898"/>
                    <a:pt x="815" y="898"/>
                    <a:pt x="815" y="907"/>
                  </a:cubicBezTo>
                  <a:cubicBezTo>
                    <a:pt x="806" y="907"/>
                    <a:pt x="806" y="907"/>
                    <a:pt x="806" y="907"/>
                  </a:cubicBezTo>
                  <a:cubicBezTo>
                    <a:pt x="796" y="889"/>
                    <a:pt x="815" y="870"/>
                    <a:pt x="796" y="861"/>
                  </a:cubicBezTo>
                  <a:cubicBezTo>
                    <a:pt x="768" y="861"/>
                    <a:pt x="768" y="880"/>
                    <a:pt x="741" y="889"/>
                  </a:cubicBezTo>
                  <a:cubicBezTo>
                    <a:pt x="750" y="861"/>
                    <a:pt x="778" y="861"/>
                    <a:pt x="796" y="852"/>
                  </a:cubicBezTo>
                  <a:cubicBezTo>
                    <a:pt x="796" y="861"/>
                    <a:pt x="806" y="861"/>
                    <a:pt x="806" y="870"/>
                  </a:cubicBezTo>
                  <a:cubicBezTo>
                    <a:pt x="806" y="880"/>
                    <a:pt x="806" y="880"/>
                    <a:pt x="806" y="880"/>
                  </a:cubicBezTo>
                  <a:cubicBezTo>
                    <a:pt x="806" y="889"/>
                    <a:pt x="824" y="880"/>
                    <a:pt x="824" y="898"/>
                  </a:cubicBezTo>
                  <a:close/>
                  <a:moveTo>
                    <a:pt x="1213" y="84"/>
                  </a:moveTo>
                  <a:cubicBezTo>
                    <a:pt x="1222" y="84"/>
                    <a:pt x="1222" y="84"/>
                    <a:pt x="1222" y="84"/>
                  </a:cubicBezTo>
                  <a:cubicBezTo>
                    <a:pt x="1222" y="93"/>
                    <a:pt x="1222" y="93"/>
                    <a:pt x="1222" y="93"/>
                  </a:cubicBezTo>
                  <a:cubicBezTo>
                    <a:pt x="1213" y="93"/>
                    <a:pt x="1213" y="84"/>
                    <a:pt x="1213" y="84"/>
                  </a:cubicBezTo>
                  <a:close/>
                  <a:moveTo>
                    <a:pt x="1185" y="74"/>
                  </a:moveTo>
                  <a:cubicBezTo>
                    <a:pt x="1185" y="74"/>
                    <a:pt x="1185" y="74"/>
                    <a:pt x="1185" y="74"/>
                  </a:cubicBezTo>
                  <a:cubicBezTo>
                    <a:pt x="1185" y="74"/>
                    <a:pt x="1185" y="74"/>
                    <a:pt x="1176" y="74"/>
                  </a:cubicBezTo>
                  <a:cubicBezTo>
                    <a:pt x="1185" y="74"/>
                    <a:pt x="1185" y="74"/>
                    <a:pt x="1185" y="74"/>
                  </a:cubicBezTo>
                  <a:close/>
                  <a:moveTo>
                    <a:pt x="630" y="111"/>
                  </a:moveTo>
                  <a:cubicBezTo>
                    <a:pt x="630" y="111"/>
                    <a:pt x="630" y="111"/>
                    <a:pt x="630" y="111"/>
                  </a:cubicBezTo>
                  <a:cubicBezTo>
                    <a:pt x="620" y="111"/>
                    <a:pt x="620" y="111"/>
                    <a:pt x="620" y="111"/>
                  </a:cubicBezTo>
                  <a:cubicBezTo>
                    <a:pt x="620" y="111"/>
                    <a:pt x="620" y="111"/>
                    <a:pt x="630" y="111"/>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spTree>
    <p:extLst>
      <p:ext uri="{BB962C8B-B14F-4D97-AF65-F5344CB8AC3E}">
        <p14:creationId xmlns:p14="http://schemas.microsoft.com/office/powerpoint/2010/main" val="1384124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250" fill="hold"/>
                                        <p:tgtEl>
                                          <p:spTgt spid="16"/>
                                        </p:tgtEl>
                                        <p:attrNameLst>
                                          <p:attrName>ppt_w</p:attrName>
                                        </p:attrNameLst>
                                      </p:cBhvr>
                                      <p:tavLst>
                                        <p:tav tm="0">
                                          <p:val>
                                            <p:fltVal val="0"/>
                                          </p:val>
                                        </p:tav>
                                        <p:tav tm="100000">
                                          <p:val>
                                            <p:strVal val="#ppt_w"/>
                                          </p:val>
                                        </p:tav>
                                      </p:tavLst>
                                    </p:anim>
                                    <p:anim calcmode="lin" valueType="num">
                                      <p:cBhvr>
                                        <p:cTn id="20" dur="250" fill="hold"/>
                                        <p:tgtEl>
                                          <p:spTgt spid="16"/>
                                        </p:tgtEl>
                                        <p:attrNameLst>
                                          <p:attrName>ppt_h</p:attrName>
                                        </p:attrNameLst>
                                      </p:cBhvr>
                                      <p:tavLst>
                                        <p:tav tm="0">
                                          <p:val>
                                            <p:fltVal val="0"/>
                                          </p:val>
                                        </p:tav>
                                        <p:tav tm="100000">
                                          <p:val>
                                            <p:strVal val="#ppt_h"/>
                                          </p:val>
                                        </p:tav>
                                      </p:tavLst>
                                    </p:anim>
                                    <p:animEffect transition="in" filter="fade">
                                      <p:cBhvr>
                                        <p:cTn id="21" dur="250"/>
                                        <p:tgtEl>
                                          <p:spTgt spid="16"/>
                                        </p:tgtEl>
                                      </p:cBhvr>
                                    </p:animEffect>
                                  </p:childTnLst>
                                </p:cTn>
                              </p:par>
                            </p:childTnLst>
                          </p:cTn>
                        </p:par>
                        <p:par>
                          <p:cTn id="22" fill="hold">
                            <p:stCondLst>
                              <p:cond delay="1750"/>
                            </p:stCondLst>
                            <p:childTnLst>
                              <p:par>
                                <p:cTn id="23" presetID="53" presetClass="entr" presetSubtype="16"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p:cTn id="25" dur="250" fill="hold"/>
                                        <p:tgtEl>
                                          <p:spTgt spid="33"/>
                                        </p:tgtEl>
                                        <p:attrNameLst>
                                          <p:attrName>ppt_w</p:attrName>
                                        </p:attrNameLst>
                                      </p:cBhvr>
                                      <p:tavLst>
                                        <p:tav tm="0">
                                          <p:val>
                                            <p:fltVal val="0"/>
                                          </p:val>
                                        </p:tav>
                                        <p:tav tm="100000">
                                          <p:val>
                                            <p:strVal val="#ppt_w"/>
                                          </p:val>
                                        </p:tav>
                                      </p:tavLst>
                                    </p:anim>
                                    <p:anim calcmode="lin" valueType="num">
                                      <p:cBhvr>
                                        <p:cTn id="26" dur="250" fill="hold"/>
                                        <p:tgtEl>
                                          <p:spTgt spid="33"/>
                                        </p:tgtEl>
                                        <p:attrNameLst>
                                          <p:attrName>ppt_h</p:attrName>
                                        </p:attrNameLst>
                                      </p:cBhvr>
                                      <p:tavLst>
                                        <p:tav tm="0">
                                          <p:val>
                                            <p:fltVal val="0"/>
                                          </p:val>
                                        </p:tav>
                                        <p:tav tm="100000">
                                          <p:val>
                                            <p:strVal val="#ppt_h"/>
                                          </p:val>
                                        </p:tav>
                                      </p:tavLst>
                                    </p:anim>
                                    <p:animEffect transition="in" filter="fade">
                                      <p:cBhvr>
                                        <p:cTn id="27" dur="250"/>
                                        <p:tgtEl>
                                          <p:spTgt spid="3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250" fill="hold"/>
                                        <p:tgtEl>
                                          <p:spTgt spid="40"/>
                                        </p:tgtEl>
                                        <p:attrNameLst>
                                          <p:attrName>ppt_w</p:attrName>
                                        </p:attrNameLst>
                                      </p:cBhvr>
                                      <p:tavLst>
                                        <p:tav tm="0">
                                          <p:val>
                                            <p:fltVal val="0"/>
                                          </p:val>
                                        </p:tav>
                                        <p:tav tm="100000">
                                          <p:val>
                                            <p:strVal val="#ppt_w"/>
                                          </p:val>
                                        </p:tav>
                                      </p:tavLst>
                                    </p:anim>
                                    <p:anim calcmode="lin" valueType="num">
                                      <p:cBhvr>
                                        <p:cTn id="32" dur="250" fill="hold"/>
                                        <p:tgtEl>
                                          <p:spTgt spid="40"/>
                                        </p:tgtEl>
                                        <p:attrNameLst>
                                          <p:attrName>ppt_h</p:attrName>
                                        </p:attrNameLst>
                                      </p:cBhvr>
                                      <p:tavLst>
                                        <p:tav tm="0">
                                          <p:val>
                                            <p:fltVal val="0"/>
                                          </p:val>
                                        </p:tav>
                                        <p:tav tm="100000">
                                          <p:val>
                                            <p:strVal val="#ppt_h"/>
                                          </p:val>
                                        </p:tav>
                                      </p:tavLst>
                                    </p:anim>
                                    <p:animEffect transition="in" filter="fade">
                                      <p:cBhvr>
                                        <p:cTn id="33" dur="2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52" name="Rectangle 51"/>
          <p:cNvSpPr/>
          <p:nvPr/>
        </p:nvSpPr>
        <p:spPr>
          <a:xfrm>
            <a:off x="2285043" y="4203826"/>
            <a:ext cx="2209646" cy="1791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613" tIns="182806" rIns="182806" rtlCol="0" anchor="t" anchorCtr="0"/>
          <a:lstStyle/>
          <a:p>
            <a:pPr defTabSz="932229">
              <a:defRPr/>
            </a:pPr>
            <a:r>
              <a:rPr lang="en-US" sz="2799"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Connect</a:t>
            </a:r>
            <a:r>
              <a:rPr lang="en-US" sz="2399"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r>
              <a:rPr lang="en-US" sz="2399" kern="0" dirty="0">
                <a:solidFill>
                  <a:srgbClr val="0072C6"/>
                </a:solidFill>
                <a:latin typeface="Segoe UI Light" panose="020B0502040204020203" pitchFamily="34" charset="0"/>
                <a:cs typeface="Segoe UI Light" panose="020B0502040204020203" pitchFamily="34" charset="0"/>
              </a:rPr>
              <a:t/>
            </a:r>
            <a:br>
              <a:rPr lang="en-US" sz="2399" kern="0" dirty="0">
                <a:solidFill>
                  <a:srgbClr val="0072C6"/>
                </a:solidFill>
                <a:latin typeface="Segoe UI Light" panose="020B0502040204020203" pitchFamily="34" charset="0"/>
                <a:cs typeface="Segoe UI Light" panose="020B0502040204020203" pitchFamily="34" charset="0"/>
              </a:rPr>
            </a:br>
            <a:r>
              <a:rPr lang="en-US" sz="1799" kern="0" dirty="0">
                <a:gradFill>
                  <a:gsLst>
                    <a:gs pos="97973">
                      <a:srgbClr val="505050"/>
                    </a:gs>
                    <a:gs pos="76000">
                      <a:srgbClr val="505050"/>
                    </a:gs>
                  </a:gsLst>
                  <a:lin ang="10800000" scaled="1"/>
                </a:gradFill>
                <a:latin typeface="Segoe UI"/>
                <a:cs typeface="Segoe UI Light" panose="020B0502040204020203" pitchFamily="34" charset="0"/>
              </a:rPr>
              <a:t>across your data from the cloud to on-premises</a:t>
            </a:r>
            <a:endParaRPr lang="en-US" sz="1799" b="1" kern="0" dirty="0">
              <a:gradFill>
                <a:gsLst>
                  <a:gs pos="97973">
                    <a:srgbClr val="505050"/>
                  </a:gs>
                  <a:gs pos="76000">
                    <a:srgbClr val="505050"/>
                  </a:gs>
                </a:gsLst>
                <a:lin ang="10800000" scaled="1"/>
              </a:gradFill>
              <a:latin typeface="Segoe UI"/>
              <a:cs typeface="Segoe UI Light" panose="020B0502040204020203" pitchFamily="34" charset="0"/>
            </a:endParaRPr>
          </a:p>
        </p:txBody>
      </p:sp>
      <p:sp>
        <p:nvSpPr>
          <p:cNvPr id="53" name="Rectangle 52"/>
          <p:cNvSpPr/>
          <p:nvPr/>
        </p:nvSpPr>
        <p:spPr>
          <a:xfrm>
            <a:off x="5113414" y="4203827"/>
            <a:ext cx="2209646" cy="1791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613" tIns="182806" rIns="182806" rtlCol="0" anchor="t" anchorCtr="0"/>
          <a:lstStyle/>
          <a:p>
            <a:pPr defTabSz="932229">
              <a:defRPr/>
            </a:pPr>
            <a:r>
              <a:rPr lang="en-US" sz="2799"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Create</a:t>
            </a:r>
            <a:r>
              <a:rPr lang="en-US" sz="2399"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r>
              <a:rPr lang="en-US" sz="2399" kern="0" dirty="0">
                <a:solidFill>
                  <a:srgbClr val="0072C6"/>
                </a:solidFill>
                <a:latin typeface="Segoe UI Light" panose="020B0502040204020203" pitchFamily="34" charset="0"/>
                <a:cs typeface="Segoe UI Light" panose="020B0502040204020203" pitchFamily="34" charset="0"/>
              </a:rPr>
              <a:t/>
            </a:r>
            <a:br>
              <a:rPr lang="en-US" sz="2399" kern="0" dirty="0">
                <a:solidFill>
                  <a:srgbClr val="0072C6"/>
                </a:solidFill>
                <a:latin typeface="Segoe UI Light" panose="020B0502040204020203" pitchFamily="34" charset="0"/>
                <a:cs typeface="Segoe UI Light" panose="020B0502040204020203" pitchFamily="34" charset="0"/>
              </a:rPr>
            </a:br>
            <a:r>
              <a:rPr lang="en-US" sz="1799" kern="0" dirty="0">
                <a:gradFill>
                  <a:gsLst>
                    <a:gs pos="97973">
                      <a:srgbClr val="505050"/>
                    </a:gs>
                    <a:gs pos="76000">
                      <a:srgbClr val="505050"/>
                    </a:gs>
                  </a:gsLst>
                  <a:lin ang="10800000" scaled="1"/>
                </a:gradFill>
                <a:latin typeface="Segoe UI"/>
                <a:cs typeface="Segoe UI Light" panose="020B0502040204020203" pitchFamily="34" charset="0"/>
              </a:rPr>
              <a:t>new employee apps with easy visual tools</a:t>
            </a:r>
          </a:p>
        </p:txBody>
      </p:sp>
      <p:sp>
        <p:nvSpPr>
          <p:cNvPr id="60" name="Rectangle 59"/>
          <p:cNvSpPr/>
          <p:nvPr/>
        </p:nvSpPr>
        <p:spPr>
          <a:xfrm>
            <a:off x="7935065" y="4203827"/>
            <a:ext cx="2209646" cy="1791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5613" tIns="182806" rIns="182806" rtlCol="0" anchor="t" anchorCtr="0"/>
          <a:lstStyle/>
          <a:p>
            <a:pPr defTabSz="932229">
              <a:defRPr/>
            </a:pPr>
            <a:r>
              <a:rPr lang="en-US" sz="2799" b="1"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Share</a:t>
            </a:r>
            <a:r>
              <a:rPr lang="en-US" sz="2399" kern="0" dirty="0">
                <a:gradFill>
                  <a:gsLst>
                    <a:gs pos="33784">
                      <a:srgbClr val="0072C6"/>
                    </a:gs>
                    <a:gs pos="60000">
                      <a:srgbClr val="0072C6"/>
                    </a:gs>
                  </a:gsLst>
                  <a:lin ang="10800000" scaled="1"/>
                </a:gradFill>
                <a:latin typeface="Segoe UI Light" panose="020B0502040204020203" pitchFamily="34" charset="0"/>
                <a:cs typeface="Segoe UI Light" panose="020B0502040204020203" pitchFamily="34" charset="0"/>
              </a:rPr>
              <a:t> </a:t>
            </a:r>
            <a:r>
              <a:rPr lang="en-US" sz="2399" kern="0" dirty="0">
                <a:solidFill>
                  <a:srgbClr val="0072C6"/>
                </a:solidFill>
                <a:latin typeface="Segoe UI Light" panose="020B0502040204020203" pitchFamily="34" charset="0"/>
                <a:cs typeface="Segoe UI Light" panose="020B0502040204020203" pitchFamily="34" charset="0"/>
              </a:rPr>
              <a:t/>
            </a:r>
            <a:br>
              <a:rPr lang="en-US" sz="2399" kern="0" dirty="0">
                <a:solidFill>
                  <a:srgbClr val="0072C6"/>
                </a:solidFill>
                <a:latin typeface="Segoe UI Light" panose="020B0502040204020203" pitchFamily="34" charset="0"/>
                <a:cs typeface="Segoe UI Light" panose="020B0502040204020203" pitchFamily="34" charset="0"/>
              </a:rPr>
            </a:br>
            <a:r>
              <a:rPr lang="en-US" sz="1799" kern="0" dirty="0">
                <a:gradFill>
                  <a:gsLst>
                    <a:gs pos="97973">
                      <a:srgbClr val="505050"/>
                    </a:gs>
                    <a:gs pos="76000">
                      <a:srgbClr val="505050"/>
                    </a:gs>
                  </a:gsLst>
                  <a:lin ang="10800000" scaled="1"/>
                </a:gradFill>
                <a:latin typeface="Segoe UI"/>
                <a:cs typeface="Segoe UI Light" panose="020B0502040204020203" pitchFamily="34" charset="0"/>
              </a:rPr>
              <a:t>securely with your team across devices</a:t>
            </a:r>
          </a:p>
        </p:txBody>
      </p:sp>
      <p:grpSp>
        <p:nvGrpSpPr>
          <p:cNvPr id="26" name="Group 25"/>
          <p:cNvGrpSpPr/>
          <p:nvPr/>
        </p:nvGrpSpPr>
        <p:grpSpPr>
          <a:xfrm>
            <a:off x="1904253" y="3823034"/>
            <a:ext cx="761584" cy="761585"/>
            <a:chOff x="1902516" y="3579721"/>
            <a:chExt cx="761891" cy="761892"/>
          </a:xfrm>
        </p:grpSpPr>
        <p:sp>
          <p:nvSpPr>
            <p:cNvPr id="112" name="Oval 111"/>
            <p:cNvSpPr/>
            <p:nvPr/>
          </p:nvSpPr>
          <p:spPr bwMode="auto">
            <a:xfrm>
              <a:off x="1902516" y="3579721"/>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25" name="Freeform 5"/>
            <p:cNvSpPr>
              <a:spLocks/>
            </p:cNvSpPr>
            <p:nvPr/>
          </p:nvSpPr>
          <p:spPr bwMode="auto">
            <a:xfrm>
              <a:off x="2067402" y="3841005"/>
              <a:ext cx="432118" cy="23932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nvGrpSpPr>
          <p:cNvPr id="33" name="Group 32"/>
          <p:cNvGrpSpPr/>
          <p:nvPr/>
        </p:nvGrpSpPr>
        <p:grpSpPr>
          <a:xfrm>
            <a:off x="4732623" y="3823034"/>
            <a:ext cx="761584" cy="761585"/>
            <a:chOff x="1096970" y="4856879"/>
            <a:chExt cx="761891" cy="761892"/>
          </a:xfrm>
        </p:grpSpPr>
        <p:sp>
          <p:nvSpPr>
            <p:cNvPr id="119" name="Oval 118"/>
            <p:cNvSpPr/>
            <p:nvPr/>
          </p:nvSpPr>
          <p:spPr bwMode="auto">
            <a:xfrm>
              <a:off x="1096970" y="4856879"/>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28" name="Group 8"/>
            <p:cNvGrpSpPr>
              <a:grpSpLocks noChangeAspect="1"/>
            </p:cNvGrpSpPr>
            <p:nvPr/>
          </p:nvGrpSpPr>
          <p:grpSpPr bwMode="auto">
            <a:xfrm>
              <a:off x="1299999" y="5059231"/>
              <a:ext cx="355832" cy="357188"/>
              <a:chOff x="1818" y="95"/>
              <a:chExt cx="4200" cy="4216"/>
            </a:xfrm>
            <a:solidFill>
              <a:srgbClr val="FFFFFF"/>
            </a:solidFill>
          </p:grpSpPr>
          <p:sp>
            <p:nvSpPr>
              <p:cNvPr id="30" name="Freeform 9"/>
              <p:cNvSpPr>
                <a:spLocks noEditPoints="1"/>
              </p:cNvSpPr>
              <p:nvPr/>
            </p:nvSpPr>
            <p:spPr bwMode="auto">
              <a:xfrm>
                <a:off x="1922" y="885"/>
                <a:ext cx="3381" cy="3381"/>
              </a:xfrm>
              <a:custGeom>
                <a:avLst/>
                <a:gdLst>
                  <a:gd name="T0" fmla="*/ 1429 w 1429"/>
                  <a:gd name="T1" fmla="*/ 347 h 1429"/>
                  <a:gd name="T2" fmla="*/ 1163 w 1429"/>
                  <a:gd name="T3" fmla="*/ 592 h 1429"/>
                  <a:gd name="T4" fmla="*/ 1000 w 1429"/>
                  <a:gd name="T5" fmla="*/ 429 h 1429"/>
                  <a:gd name="T6" fmla="*/ 1123 w 1429"/>
                  <a:gd name="T7" fmla="*/ 286 h 1429"/>
                  <a:gd name="T8" fmla="*/ 1123 w 1429"/>
                  <a:gd name="T9" fmla="*/ 225 h 1429"/>
                  <a:gd name="T10" fmla="*/ 1123 w 1429"/>
                  <a:gd name="T11" fmla="*/ 225 h 1429"/>
                  <a:gd name="T12" fmla="*/ 1041 w 1429"/>
                  <a:gd name="T13" fmla="*/ 225 h 1429"/>
                  <a:gd name="T14" fmla="*/ 918 w 1429"/>
                  <a:gd name="T15" fmla="*/ 347 h 1429"/>
                  <a:gd name="T16" fmla="*/ 816 w 1429"/>
                  <a:gd name="T17" fmla="*/ 245 h 1429"/>
                  <a:gd name="T18" fmla="*/ 1082 w 1429"/>
                  <a:gd name="T19" fmla="*/ 0 h 1429"/>
                  <a:gd name="T20" fmla="*/ 1429 w 1429"/>
                  <a:gd name="T21" fmla="*/ 347 h 1429"/>
                  <a:gd name="T22" fmla="*/ 878 w 1429"/>
                  <a:gd name="T23" fmla="*/ 898 h 1429"/>
                  <a:gd name="T24" fmla="*/ 694 w 1429"/>
                  <a:gd name="T25" fmla="*/ 715 h 1429"/>
                  <a:gd name="T26" fmla="*/ 388 w 1429"/>
                  <a:gd name="T27" fmla="*/ 1021 h 1429"/>
                  <a:gd name="T28" fmla="*/ 306 w 1429"/>
                  <a:gd name="T29" fmla="*/ 1021 h 1429"/>
                  <a:gd name="T30" fmla="*/ 306 w 1429"/>
                  <a:gd name="T31" fmla="*/ 1021 h 1429"/>
                  <a:gd name="T32" fmla="*/ 306 w 1429"/>
                  <a:gd name="T33" fmla="*/ 960 h 1429"/>
                  <a:gd name="T34" fmla="*/ 633 w 1429"/>
                  <a:gd name="T35" fmla="*/ 633 h 1429"/>
                  <a:gd name="T36" fmla="*/ 530 w 1429"/>
                  <a:gd name="T37" fmla="*/ 551 h 1429"/>
                  <a:gd name="T38" fmla="*/ 143 w 1429"/>
                  <a:gd name="T39" fmla="*/ 939 h 1429"/>
                  <a:gd name="T40" fmla="*/ 0 w 1429"/>
                  <a:gd name="T41" fmla="*/ 1429 h 1429"/>
                  <a:gd name="T42" fmla="*/ 490 w 1429"/>
                  <a:gd name="T43" fmla="*/ 1286 h 1429"/>
                  <a:gd name="T44" fmla="*/ 878 w 1429"/>
                  <a:gd name="T45" fmla="*/ 898 h 1429"/>
                  <a:gd name="T46" fmla="*/ 878 w 1429"/>
                  <a:gd name="T47" fmla="*/ 898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9" h="1429">
                    <a:moveTo>
                      <a:pt x="1429" y="347"/>
                    </a:moveTo>
                    <a:cubicBezTo>
                      <a:pt x="1163" y="592"/>
                      <a:pt x="1163" y="592"/>
                      <a:pt x="1163" y="592"/>
                    </a:cubicBezTo>
                    <a:cubicBezTo>
                      <a:pt x="1000" y="429"/>
                      <a:pt x="1000" y="429"/>
                      <a:pt x="1000" y="429"/>
                    </a:cubicBezTo>
                    <a:cubicBezTo>
                      <a:pt x="1123" y="286"/>
                      <a:pt x="1123" y="286"/>
                      <a:pt x="1123" y="286"/>
                    </a:cubicBezTo>
                    <a:cubicBezTo>
                      <a:pt x="1143" y="266"/>
                      <a:pt x="1143" y="245"/>
                      <a:pt x="1123" y="225"/>
                    </a:cubicBezTo>
                    <a:cubicBezTo>
                      <a:pt x="1123" y="225"/>
                      <a:pt x="1123" y="225"/>
                      <a:pt x="1123" y="225"/>
                    </a:cubicBezTo>
                    <a:cubicBezTo>
                      <a:pt x="1102" y="204"/>
                      <a:pt x="1061" y="204"/>
                      <a:pt x="1041" y="225"/>
                    </a:cubicBezTo>
                    <a:cubicBezTo>
                      <a:pt x="918" y="347"/>
                      <a:pt x="918" y="347"/>
                      <a:pt x="918" y="347"/>
                    </a:cubicBezTo>
                    <a:cubicBezTo>
                      <a:pt x="816" y="245"/>
                      <a:pt x="816" y="245"/>
                      <a:pt x="816" y="245"/>
                    </a:cubicBezTo>
                    <a:cubicBezTo>
                      <a:pt x="1082" y="0"/>
                      <a:pt x="1082" y="0"/>
                      <a:pt x="1082" y="0"/>
                    </a:cubicBezTo>
                    <a:cubicBezTo>
                      <a:pt x="1429" y="347"/>
                      <a:pt x="1429" y="347"/>
                      <a:pt x="1429" y="347"/>
                    </a:cubicBezTo>
                    <a:close/>
                    <a:moveTo>
                      <a:pt x="878" y="898"/>
                    </a:moveTo>
                    <a:cubicBezTo>
                      <a:pt x="694" y="715"/>
                      <a:pt x="694" y="715"/>
                      <a:pt x="694" y="715"/>
                    </a:cubicBezTo>
                    <a:cubicBezTo>
                      <a:pt x="388" y="1021"/>
                      <a:pt x="388" y="1021"/>
                      <a:pt x="388" y="1021"/>
                    </a:cubicBezTo>
                    <a:cubicBezTo>
                      <a:pt x="367" y="1041"/>
                      <a:pt x="326" y="1041"/>
                      <a:pt x="306" y="1021"/>
                    </a:cubicBezTo>
                    <a:cubicBezTo>
                      <a:pt x="306" y="1021"/>
                      <a:pt x="306" y="1021"/>
                      <a:pt x="306" y="1021"/>
                    </a:cubicBezTo>
                    <a:cubicBezTo>
                      <a:pt x="285" y="1000"/>
                      <a:pt x="285" y="980"/>
                      <a:pt x="306" y="960"/>
                    </a:cubicBezTo>
                    <a:cubicBezTo>
                      <a:pt x="633" y="633"/>
                      <a:pt x="633" y="633"/>
                      <a:pt x="633" y="633"/>
                    </a:cubicBezTo>
                    <a:cubicBezTo>
                      <a:pt x="530" y="551"/>
                      <a:pt x="530" y="551"/>
                      <a:pt x="530" y="551"/>
                    </a:cubicBezTo>
                    <a:cubicBezTo>
                      <a:pt x="143" y="939"/>
                      <a:pt x="143" y="939"/>
                      <a:pt x="143" y="939"/>
                    </a:cubicBezTo>
                    <a:cubicBezTo>
                      <a:pt x="0" y="1429"/>
                      <a:pt x="0" y="1429"/>
                      <a:pt x="0" y="1429"/>
                    </a:cubicBezTo>
                    <a:cubicBezTo>
                      <a:pt x="490" y="1286"/>
                      <a:pt x="490" y="1286"/>
                      <a:pt x="490" y="1286"/>
                    </a:cubicBezTo>
                    <a:cubicBezTo>
                      <a:pt x="878" y="898"/>
                      <a:pt x="878" y="898"/>
                      <a:pt x="878" y="898"/>
                    </a:cubicBezTo>
                    <a:cubicBezTo>
                      <a:pt x="878" y="898"/>
                      <a:pt x="878" y="898"/>
                      <a:pt x="878"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1" name="Freeform 10"/>
              <p:cNvSpPr>
                <a:spLocks/>
              </p:cNvSpPr>
              <p:nvPr/>
            </p:nvSpPr>
            <p:spPr bwMode="auto">
              <a:xfrm>
                <a:off x="4662" y="95"/>
                <a:ext cx="1356" cy="1401"/>
              </a:xfrm>
              <a:custGeom>
                <a:avLst/>
                <a:gdLst>
                  <a:gd name="T0" fmla="*/ 0 w 1356"/>
                  <a:gd name="T1" fmla="*/ 577 h 1401"/>
                  <a:gd name="T2" fmla="*/ 535 w 1356"/>
                  <a:gd name="T3" fmla="*/ 0 h 1401"/>
                  <a:gd name="T4" fmla="*/ 1356 w 1356"/>
                  <a:gd name="T5" fmla="*/ 826 h 1401"/>
                  <a:gd name="T6" fmla="*/ 821 w 1356"/>
                  <a:gd name="T7" fmla="*/ 1401 h 1401"/>
                  <a:gd name="T8" fmla="*/ 0 w 1356"/>
                  <a:gd name="T9" fmla="*/ 577 h 1401"/>
                  <a:gd name="T10" fmla="*/ 0 w 1356"/>
                  <a:gd name="T11" fmla="*/ 577 h 1401"/>
                  <a:gd name="T12" fmla="*/ 0 w 1356"/>
                  <a:gd name="T13" fmla="*/ 577 h 1401"/>
                </a:gdLst>
                <a:ahLst/>
                <a:cxnLst>
                  <a:cxn ang="0">
                    <a:pos x="T0" y="T1"/>
                  </a:cxn>
                  <a:cxn ang="0">
                    <a:pos x="T2" y="T3"/>
                  </a:cxn>
                  <a:cxn ang="0">
                    <a:pos x="T4" y="T5"/>
                  </a:cxn>
                  <a:cxn ang="0">
                    <a:pos x="T6" y="T7"/>
                  </a:cxn>
                  <a:cxn ang="0">
                    <a:pos x="T8" y="T9"/>
                  </a:cxn>
                  <a:cxn ang="0">
                    <a:pos x="T10" y="T11"/>
                  </a:cxn>
                  <a:cxn ang="0">
                    <a:pos x="T12" y="T13"/>
                  </a:cxn>
                </a:cxnLst>
                <a:rect l="0" t="0" r="r" b="b"/>
                <a:pathLst>
                  <a:path w="1356" h="1401">
                    <a:moveTo>
                      <a:pt x="0" y="577"/>
                    </a:moveTo>
                    <a:lnTo>
                      <a:pt x="535" y="0"/>
                    </a:lnTo>
                    <a:lnTo>
                      <a:pt x="1356" y="826"/>
                    </a:lnTo>
                    <a:lnTo>
                      <a:pt x="821" y="1401"/>
                    </a:lnTo>
                    <a:lnTo>
                      <a:pt x="0" y="577"/>
                    </a:lnTo>
                    <a:lnTo>
                      <a:pt x="0" y="577"/>
                    </a:lnTo>
                    <a:lnTo>
                      <a:pt x="0"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32" name="Freeform 11"/>
              <p:cNvSpPr>
                <a:spLocks/>
              </p:cNvSpPr>
              <p:nvPr/>
            </p:nvSpPr>
            <p:spPr bwMode="auto">
              <a:xfrm>
                <a:off x="1818" y="95"/>
                <a:ext cx="4124" cy="4216"/>
              </a:xfrm>
              <a:custGeom>
                <a:avLst/>
                <a:gdLst>
                  <a:gd name="T0" fmla="*/ 1743 w 1743"/>
                  <a:gd name="T1" fmla="*/ 1413 h 1782"/>
                  <a:gd name="T2" fmla="*/ 1723 w 1743"/>
                  <a:gd name="T3" fmla="*/ 1516 h 1782"/>
                  <a:gd name="T4" fmla="*/ 1641 w 1743"/>
                  <a:gd name="T5" fmla="*/ 1454 h 1782"/>
                  <a:gd name="T6" fmla="*/ 1436 w 1743"/>
                  <a:gd name="T7" fmla="*/ 1270 h 1782"/>
                  <a:gd name="T8" fmla="*/ 1231 w 1743"/>
                  <a:gd name="T9" fmla="*/ 1495 h 1782"/>
                  <a:gd name="T10" fmla="*/ 1354 w 1743"/>
                  <a:gd name="T11" fmla="*/ 1680 h 1782"/>
                  <a:gd name="T12" fmla="*/ 1374 w 1743"/>
                  <a:gd name="T13" fmla="*/ 1782 h 1782"/>
                  <a:gd name="T14" fmla="*/ 1374 w 1743"/>
                  <a:gd name="T15" fmla="*/ 1782 h 1782"/>
                  <a:gd name="T16" fmla="*/ 1005 w 1743"/>
                  <a:gd name="T17" fmla="*/ 1413 h 1782"/>
                  <a:gd name="T18" fmla="*/ 1025 w 1743"/>
                  <a:gd name="T19" fmla="*/ 1270 h 1782"/>
                  <a:gd name="T20" fmla="*/ 471 w 1743"/>
                  <a:gd name="T21" fmla="*/ 738 h 1782"/>
                  <a:gd name="T22" fmla="*/ 369 w 1743"/>
                  <a:gd name="T23" fmla="*/ 738 h 1782"/>
                  <a:gd name="T24" fmla="*/ 0 w 1743"/>
                  <a:gd name="T25" fmla="*/ 369 h 1782"/>
                  <a:gd name="T26" fmla="*/ 20 w 1743"/>
                  <a:gd name="T27" fmla="*/ 267 h 1782"/>
                  <a:gd name="T28" fmla="*/ 82 w 1743"/>
                  <a:gd name="T29" fmla="*/ 328 h 1782"/>
                  <a:gd name="T30" fmla="*/ 307 w 1743"/>
                  <a:gd name="T31" fmla="*/ 512 h 1782"/>
                  <a:gd name="T32" fmla="*/ 512 w 1743"/>
                  <a:gd name="T33" fmla="*/ 308 h 1782"/>
                  <a:gd name="T34" fmla="*/ 389 w 1743"/>
                  <a:gd name="T35" fmla="*/ 103 h 1782"/>
                  <a:gd name="T36" fmla="*/ 369 w 1743"/>
                  <a:gd name="T37" fmla="*/ 0 h 1782"/>
                  <a:gd name="T38" fmla="*/ 369 w 1743"/>
                  <a:gd name="T39" fmla="*/ 0 h 1782"/>
                  <a:gd name="T40" fmla="*/ 738 w 1743"/>
                  <a:gd name="T41" fmla="*/ 369 h 1782"/>
                  <a:gd name="T42" fmla="*/ 718 w 1743"/>
                  <a:gd name="T43" fmla="*/ 512 h 1782"/>
                  <a:gd name="T44" fmla="*/ 1272 w 1743"/>
                  <a:gd name="T45" fmla="*/ 1045 h 1782"/>
                  <a:gd name="T46" fmla="*/ 1354 w 1743"/>
                  <a:gd name="T47" fmla="*/ 1045 h 1782"/>
                  <a:gd name="T48" fmla="*/ 1743 w 1743"/>
                  <a:gd name="T49" fmla="*/ 1413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3" h="1782">
                    <a:moveTo>
                      <a:pt x="1743" y="1413"/>
                    </a:moveTo>
                    <a:cubicBezTo>
                      <a:pt x="1743" y="1454"/>
                      <a:pt x="1723" y="1495"/>
                      <a:pt x="1723" y="1516"/>
                    </a:cubicBezTo>
                    <a:cubicBezTo>
                      <a:pt x="1641" y="1454"/>
                      <a:pt x="1641" y="1454"/>
                      <a:pt x="1641" y="1454"/>
                    </a:cubicBezTo>
                    <a:cubicBezTo>
                      <a:pt x="1641" y="1352"/>
                      <a:pt x="1538" y="1270"/>
                      <a:pt x="1436" y="1270"/>
                    </a:cubicBezTo>
                    <a:cubicBezTo>
                      <a:pt x="1313" y="1270"/>
                      <a:pt x="1231" y="1372"/>
                      <a:pt x="1231" y="1495"/>
                    </a:cubicBezTo>
                    <a:cubicBezTo>
                      <a:pt x="1231" y="1577"/>
                      <a:pt x="1272" y="1639"/>
                      <a:pt x="1354" y="1680"/>
                    </a:cubicBezTo>
                    <a:cubicBezTo>
                      <a:pt x="1374" y="1782"/>
                      <a:pt x="1374" y="1782"/>
                      <a:pt x="1374" y="1782"/>
                    </a:cubicBezTo>
                    <a:cubicBezTo>
                      <a:pt x="1374" y="1782"/>
                      <a:pt x="1374" y="1782"/>
                      <a:pt x="1374" y="1782"/>
                    </a:cubicBezTo>
                    <a:cubicBezTo>
                      <a:pt x="1169" y="1782"/>
                      <a:pt x="1005" y="1618"/>
                      <a:pt x="1005" y="1413"/>
                    </a:cubicBezTo>
                    <a:cubicBezTo>
                      <a:pt x="1005" y="1372"/>
                      <a:pt x="1005" y="1311"/>
                      <a:pt x="1025" y="1270"/>
                    </a:cubicBezTo>
                    <a:cubicBezTo>
                      <a:pt x="471" y="738"/>
                      <a:pt x="471" y="738"/>
                      <a:pt x="471" y="738"/>
                    </a:cubicBezTo>
                    <a:cubicBezTo>
                      <a:pt x="451" y="738"/>
                      <a:pt x="410" y="738"/>
                      <a:pt x="369" y="738"/>
                    </a:cubicBezTo>
                    <a:cubicBezTo>
                      <a:pt x="184" y="738"/>
                      <a:pt x="0" y="574"/>
                      <a:pt x="0" y="369"/>
                    </a:cubicBezTo>
                    <a:cubicBezTo>
                      <a:pt x="0" y="349"/>
                      <a:pt x="20" y="308"/>
                      <a:pt x="20" y="267"/>
                    </a:cubicBezTo>
                    <a:cubicBezTo>
                      <a:pt x="82" y="328"/>
                      <a:pt x="82" y="328"/>
                      <a:pt x="82" y="328"/>
                    </a:cubicBezTo>
                    <a:cubicBezTo>
                      <a:pt x="102" y="430"/>
                      <a:pt x="205" y="512"/>
                      <a:pt x="307" y="512"/>
                    </a:cubicBezTo>
                    <a:cubicBezTo>
                      <a:pt x="430" y="512"/>
                      <a:pt x="512" y="410"/>
                      <a:pt x="512" y="308"/>
                    </a:cubicBezTo>
                    <a:cubicBezTo>
                      <a:pt x="512" y="226"/>
                      <a:pt x="471" y="144"/>
                      <a:pt x="389" y="103"/>
                    </a:cubicBezTo>
                    <a:cubicBezTo>
                      <a:pt x="369" y="0"/>
                      <a:pt x="369" y="0"/>
                      <a:pt x="369" y="0"/>
                    </a:cubicBezTo>
                    <a:cubicBezTo>
                      <a:pt x="369" y="0"/>
                      <a:pt x="369" y="0"/>
                      <a:pt x="369" y="0"/>
                    </a:cubicBezTo>
                    <a:cubicBezTo>
                      <a:pt x="574" y="0"/>
                      <a:pt x="738" y="164"/>
                      <a:pt x="738" y="369"/>
                    </a:cubicBezTo>
                    <a:cubicBezTo>
                      <a:pt x="738" y="410"/>
                      <a:pt x="738" y="471"/>
                      <a:pt x="718" y="512"/>
                    </a:cubicBezTo>
                    <a:cubicBezTo>
                      <a:pt x="1272" y="1045"/>
                      <a:pt x="1272" y="1045"/>
                      <a:pt x="1272" y="1045"/>
                    </a:cubicBezTo>
                    <a:cubicBezTo>
                      <a:pt x="1313" y="1045"/>
                      <a:pt x="1333" y="1045"/>
                      <a:pt x="1354" y="1045"/>
                    </a:cubicBezTo>
                    <a:cubicBezTo>
                      <a:pt x="1559" y="1045"/>
                      <a:pt x="1723" y="1209"/>
                      <a:pt x="1743" y="1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grpSp>
        <p:nvGrpSpPr>
          <p:cNvPr id="39" name="Group 38"/>
          <p:cNvGrpSpPr/>
          <p:nvPr/>
        </p:nvGrpSpPr>
        <p:grpSpPr>
          <a:xfrm>
            <a:off x="7565526" y="3823034"/>
            <a:ext cx="761584" cy="761585"/>
            <a:chOff x="10758544" y="3621450"/>
            <a:chExt cx="761891" cy="761892"/>
          </a:xfrm>
        </p:grpSpPr>
        <p:sp>
          <p:nvSpPr>
            <p:cNvPr id="122" name="Oval 121"/>
            <p:cNvSpPr/>
            <p:nvPr/>
          </p:nvSpPr>
          <p:spPr bwMode="auto">
            <a:xfrm>
              <a:off x="10758544" y="3621450"/>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38" name="Freeform 15"/>
            <p:cNvSpPr>
              <a:spLocks noEditPoints="1"/>
            </p:cNvSpPr>
            <p:nvPr/>
          </p:nvSpPr>
          <p:spPr bwMode="auto">
            <a:xfrm rot="5400000">
              <a:off x="10938707" y="3788085"/>
              <a:ext cx="401564" cy="428622"/>
            </a:xfrm>
            <a:custGeom>
              <a:avLst/>
              <a:gdLst>
                <a:gd name="T0" fmla="*/ 1577 w 1894"/>
                <a:gd name="T1" fmla="*/ 308 h 2022"/>
                <a:gd name="T2" fmla="*/ 1577 w 1894"/>
                <a:gd name="T3" fmla="*/ 1170 h 2022"/>
                <a:gd name="T4" fmla="*/ 1568 w 1894"/>
                <a:gd name="T5" fmla="*/ 1170 h 2022"/>
                <a:gd name="T6" fmla="*/ 1568 w 1894"/>
                <a:gd name="T7" fmla="*/ 1187 h 2022"/>
                <a:gd name="T8" fmla="*/ 1604 w 1894"/>
                <a:gd name="T9" fmla="*/ 1222 h 2022"/>
                <a:gd name="T10" fmla="*/ 1868 w 1894"/>
                <a:gd name="T11" fmla="*/ 1222 h 2022"/>
                <a:gd name="T12" fmla="*/ 1886 w 1894"/>
                <a:gd name="T13" fmla="*/ 1249 h 2022"/>
                <a:gd name="T14" fmla="*/ 1287 w 1894"/>
                <a:gd name="T15" fmla="*/ 2004 h 2022"/>
                <a:gd name="T16" fmla="*/ 1260 w 1894"/>
                <a:gd name="T17" fmla="*/ 2022 h 2022"/>
                <a:gd name="T18" fmla="*/ 1242 w 1894"/>
                <a:gd name="T19" fmla="*/ 2004 h 2022"/>
                <a:gd name="T20" fmla="*/ 661 w 1894"/>
                <a:gd name="T21" fmla="*/ 1249 h 2022"/>
                <a:gd name="T22" fmla="*/ 670 w 1894"/>
                <a:gd name="T23" fmla="*/ 1222 h 2022"/>
                <a:gd name="T24" fmla="*/ 934 w 1894"/>
                <a:gd name="T25" fmla="*/ 1222 h 2022"/>
                <a:gd name="T26" fmla="*/ 969 w 1894"/>
                <a:gd name="T27" fmla="*/ 1187 h 2022"/>
                <a:gd name="T28" fmla="*/ 969 w 1894"/>
                <a:gd name="T29" fmla="*/ 1170 h 2022"/>
                <a:gd name="T30" fmla="*/ 969 w 1894"/>
                <a:gd name="T31" fmla="*/ 1170 h 2022"/>
                <a:gd name="T32" fmla="*/ 969 w 1894"/>
                <a:gd name="T33" fmla="*/ 844 h 2022"/>
                <a:gd name="T34" fmla="*/ 1225 w 1894"/>
                <a:gd name="T35" fmla="*/ 844 h 2022"/>
                <a:gd name="T36" fmla="*/ 1287 w 1894"/>
                <a:gd name="T37" fmla="*/ 809 h 2022"/>
                <a:gd name="T38" fmla="*/ 1269 w 1894"/>
                <a:gd name="T39" fmla="*/ 739 h 2022"/>
                <a:gd name="T40" fmla="*/ 960 w 1894"/>
                <a:gd name="T41" fmla="*/ 334 h 2022"/>
                <a:gd name="T42" fmla="*/ 960 w 1894"/>
                <a:gd name="T43" fmla="*/ 308 h 2022"/>
                <a:gd name="T44" fmla="*/ 996 w 1894"/>
                <a:gd name="T45" fmla="*/ 273 h 2022"/>
                <a:gd name="T46" fmla="*/ 1542 w 1894"/>
                <a:gd name="T47" fmla="*/ 273 h 2022"/>
                <a:gd name="T48" fmla="*/ 1577 w 1894"/>
                <a:gd name="T49" fmla="*/ 308 h 2022"/>
                <a:gd name="T50" fmla="*/ 952 w 1894"/>
                <a:gd name="T51" fmla="*/ 792 h 2022"/>
                <a:gd name="T52" fmla="*/ 1225 w 1894"/>
                <a:gd name="T53" fmla="*/ 792 h 2022"/>
                <a:gd name="T54" fmla="*/ 1234 w 1894"/>
                <a:gd name="T55" fmla="*/ 765 h 2022"/>
                <a:gd name="T56" fmla="*/ 652 w 1894"/>
                <a:gd name="T57" fmla="*/ 9 h 2022"/>
                <a:gd name="T58" fmla="*/ 626 w 1894"/>
                <a:gd name="T59" fmla="*/ 0 h 2022"/>
                <a:gd name="T60" fmla="*/ 608 w 1894"/>
                <a:gd name="T61" fmla="*/ 9 h 2022"/>
                <a:gd name="T62" fmla="*/ 9 w 1894"/>
                <a:gd name="T63" fmla="*/ 765 h 2022"/>
                <a:gd name="T64" fmla="*/ 27 w 1894"/>
                <a:gd name="T65" fmla="*/ 792 h 2022"/>
                <a:gd name="T66" fmla="*/ 282 w 1894"/>
                <a:gd name="T67" fmla="*/ 792 h 2022"/>
                <a:gd name="T68" fmla="*/ 317 w 1894"/>
                <a:gd name="T69" fmla="*/ 827 h 2022"/>
                <a:gd name="T70" fmla="*/ 317 w 1894"/>
                <a:gd name="T71" fmla="*/ 1670 h 2022"/>
                <a:gd name="T72" fmla="*/ 353 w 1894"/>
                <a:gd name="T73" fmla="*/ 1706 h 2022"/>
                <a:gd name="T74" fmla="*/ 890 w 1894"/>
                <a:gd name="T75" fmla="*/ 1706 h 2022"/>
                <a:gd name="T76" fmla="*/ 925 w 1894"/>
                <a:gd name="T77" fmla="*/ 1670 h 2022"/>
                <a:gd name="T78" fmla="*/ 925 w 1894"/>
                <a:gd name="T79" fmla="*/ 1670 h 2022"/>
                <a:gd name="T80" fmla="*/ 617 w 1894"/>
                <a:gd name="T81" fmla="*/ 1284 h 2022"/>
                <a:gd name="T82" fmla="*/ 608 w 1894"/>
                <a:gd name="T83" fmla="*/ 1213 h 2022"/>
                <a:gd name="T84" fmla="*/ 670 w 1894"/>
                <a:gd name="T85" fmla="*/ 1178 h 2022"/>
                <a:gd name="T86" fmla="*/ 925 w 1894"/>
                <a:gd name="T87" fmla="*/ 1178 h 2022"/>
                <a:gd name="T88" fmla="*/ 925 w 1894"/>
                <a:gd name="T89" fmla="*/ 827 h 2022"/>
                <a:gd name="T90" fmla="*/ 952 w 1894"/>
                <a:gd name="T91" fmla="*/ 792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4" h="2022">
                  <a:moveTo>
                    <a:pt x="1577" y="308"/>
                  </a:moveTo>
                  <a:cubicBezTo>
                    <a:pt x="1577" y="1170"/>
                    <a:pt x="1577" y="1170"/>
                    <a:pt x="1577" y="1170"/>
                  </a:cubicBezTo>
                  <a:cubicBezTo>
                    <a:pt x="1568" y="1170"/>
                    <a:pt x="1568" y="1170"/>
                    <a:pt x="1568" y="1170"/>
                  </a:cubicBezTo>
                  <a:cubicBezTo>
                    <a:pt x="1568" y="1187"/>
                    <a:pt x="1568" y="1187"/>
                    <a:pt x="1568" y="1187"/>
                  </a:cubicBezTo>
                  <a:cubicBezTo>
                    <a:pt x="1568" y="1213"/>
                    <a:pt x="1586" y="1222"/>
                    <a:pt x="1604" y="1222"/>
                  </a:cubicBezTo>
                  <a:cubicBezTo>
                    <a:pt x="1868" y="1222"/>
                    <a:pt x="1868" y="1222"/>
                    <a:pt x="1868" y="1222"/>
                  </a:cubicBezTo>
                  <a:cubicBezTo>
                    <a:pt x="1886" y="1222"/>
                    <a:pt x="1894" y="1240"/>
                    <a:pt x="1886" y="1249"/>
                  </a:cubicBezTo>
                  <a:cubicBezTo>
                    <a:pt x="1287" y="2004"/>
                    <a:pt x="1287" y="2004"/>
                    <a:pt x="1287" y="2004"/>
                  </a:cubicBezTo>
                  <a:cubicBezTo>
                    <a:pt x="1278" y="2013"/>
                    <a:pt x="1269" y="2022"/>
                    <a:pt x="1260" y="2022"/>
                  </a:cubicBezTo>
                  <a:cubicBezTo>
                    <a:pt x="1251" y="2022"/>
                    <a:pt x="1251" y="2013"/>
                    <a:pt x="1242" y="2004"/>
                  </a:cubicBezTo>
                  <a:cubicBezTo>
                    <a:pt x="661" y="1249"/>
                    <a:pt x="661" y="1249"/>
                    <a:pt x="661" y="1249"/>
                  </a:cubicBezTo>
                  <a:cubicBezTo>
                    <a:pt x="643" y="1240"/>
                    <a:pt x="652" y="1222"/>
                    <a:pt x="670" y="1222"/>
                  </a:cubicBezTo>
                  <a:cubicBezTo>
                    <a:pt x="934" y="1222"/>
                    <a:pt x="934" y="1222"/>
                    <a:pt x="934" y="1222"/>
                  </a:cubicBezTo>
                  <a:cubicBezTo>
                    <a:pt x="952" y="1222"/>
                    <a:pt x="969" y="1213"/>
                    <a:pt x="969" y="1187"/>
                  </a:cubicBezTo>
                  <a:cubicBezTo>
                    <a:pt x="969" y="1170"/>
                    <a:pt x="969" y="1170"/>
                    <a:pt x="969" y="1170"/>
                  </a:cubicBezTo>
                  <a:cubicBezTo>
                    <a:pt x="969" y="1170"/>
                    <a:pt x="969" y="1170"/>
                    <a:pt x="969" y="1170"/>
                  </a:cubicBezTo>
                  <a:cubicBezTo>
                    <a:pt x="969" y="844"/>
                    <a:pt x="969" y="844"/>
                    <a:pt x="969" y="844"/>
                  </a:cubicBezTo>
                  <a:cubicBezTo>
                    <a:pt x="1225" y="844"/>
                    <a:pt x="1225" y="844"/>
                    <a:pt x="1225" y="844"/>
                  </a:cubicBezTo>
                  <a:cubicBezTo>
                    <a:pt x="1251" y="844"/>
                    <a:pt x="1269" y="827"/>
                    <a:pt x="1287" y="809"/>
                  </a:cubicBezTo>
                  <a:cubicBezTo>
                    <a:pt x="1295" y="783"/>
                    <a:pt x="1287" y="756"/>
                    <a:pt x="1269" y="739"/>
                  </a:cubicBezTo>
                  <a:cubicBezTo>
                    <a:pt x="960" y="334"/>
                    <a:pt x="960" y="334"/>
                    <a:pt x="960" y="334"/>
                  </a:cubicBezTo>
                  <a:cubicBezTo>
                    <a:pt x="960" y="308"/>
                    <a:pt x="960" y="308"/>
                    <a:pt x="960" y="308"/>
                  </a:cubicBezTo>
                  <a:cubicBezTo>
                    <a:pt x="960" y="291"/>
                    <a:pt x="978" y="273"/>
                    <a:pt x="996" y="273"/>
                  </a:cubicBezTo>
                  <a:cubicBezTo>
                    <a:pt x="1542" y="273"/>
                    <a:pt x="1542" y="273"/>
                    <a:pt x="1542" y="273"/>
                  </a:cubicBezTo>
                  <a:cubicBezTo>
                    <a:pt x="1560" y="273"/>
                    <a:pt x="1577" y="291"/>
                    <a:pt x="1577" y="308"/>
                  </a:cubicBezTo>
                  <a:close/>
                  <a:moveTo>
                    <a:pt x="952" y="792"/>
                  </a:moveTo>
                  <a:cubicBezTo>
                    <a:pt x="1225" y="792"/>
                    <a:pt x="1225" y="792"/>
                    <a:pt x="1225" y="792"/>
                  </a:cubicBezTo>
                  <a:cubicBezTo>
                    <a:pt x="1242" y="792"/>
                    <a:pt x="1242" y="783"/>
                    <a:pt x="1234" y="765"/>
                  </a:cubicBezTo>
                  <a:cubicBezTo>
                    <a:pt x="652" y="9"/>
                    <a:pt x="652" y="9"/>
                    <a:pt x="652" y="9"/>
                  </a:cubicBezTo>
                  <a:cubicBezTo>
                    <a:pt x="643" y="0"/>
                    <a:pt x="634" y="0"/>
                    <a:pt x="626" y="0"/>
                  </a:cubicBezTo>
                  <a:cubicBezTo>
                    <a:pt x="626" y="0"/>
                    <a:pt x="617" y="0"/>
                    <a:pt x="608" y="9"/>
                  </a:cubicBezTo>
                  <a:cubicBezTo>
                    <a:pt x="9" y="765"/>
                    <a:pt x="9" y="765"/>
                    <a:pt x="9" y="765"/>
                  </a:cubicBezTo>
                  <a:cubicBezTo>
                    <a:pt x="0" y="783"/>
                    <a:pt x="9" y="792"/>
                    <a:pt x="27" y="792"/>
                  </a:cubicBezTo>
                  <a:cubicBezTo>
                    <a:pt x="282" y="792"/>
                    <a:pt x="282" y="792"/>
                    <a:pt x="282" y="792"/>
                  </a:cubicBezTo>
                  <a:cubicBezTo>
                    <a:pt x="300" y="792"/>
                    <a:pt x="317" y="809"/>
                    <a:pt x="317" y="827"/>
                  </a:cubicBezTo>
                  <a:cubicBezTo>
                    <a:pt x="317" y="1670"/>
                    <a:pt x="317" y="1670"/>
                    <a:pt x="317" y="1670"/>
                  </a:cubicBezTo>
                  <a:cubicBezTo>
                    <a:pt x="317" y="1697"/>
                    <a:pt x="335" y="1706"/>
                    <a:pt x="353" y="1706"/>
                  </a:cubicBezTo>
                  <a:cubicBezTo>
                    <a:pt x="890" y="1706"/>
                    <a:pt x="890" y="1706"/>
                    <a:pt x="890" y="1706"/>
                  </a:cubicBezTo>
                  <a:cubicBezTo>
                    <a:pt x="908" y="1706"/>
                    <a:pt x="925" y="1697"/>
                    <a:pt x="925" y="1670"/>
                  </a:cubicBezTo>
                  <a:cubicBezTo>
                    <a:pt x="925" y="1670"/>
                    <a:pt x="925" y="1670"/>
                    <a:pt x="925" y="1670"/>
                  </a:cubicBezTo>
                  <a:cubicBezTo>
                    <a:pt x="617" y="1284"/>
                    <a:pt x="617" y="1284"/>
                    <a:pt x="617" y="1284"/>
                  </a:cubicBezTo>
                  <a:cubicBezTo>
                    <a:pt x="599" y="1257"/>
                    <a:pt x="599" y="1231"/>
                    <a:pt x="608" y="1213"/>
                  </a:cubicBezTo>
                  <a:cubicBezTo>
                    <a:pt x="617" y="1187"/>
                    <a:pt x="643" y="1178"/>
                    <a:pt x="670" y="1178"/>
                  </a:cubicBezTo>
                  <a:cubicBezTo>
                    <a:pt x="925" y="1178"/>
                    <a:pt x="925" y="1178"/>
                    <a:pt x="925" y="1178"/>
                  </a:cubicBezTo>
                  <a:cubicBezTo>
                    <a:pt x="925" y="827"/>
                    <a:pt x="925" y="827"/>
                    <a:pt x="925" y="827"/>
                  </a:cubicBezTo>
                  <a:cubicBezTo>
                    <a:pt x="925" y="809"/>
                    <a:pt x="934" y="792"/>
                    <a:pt x="952" y="792"/>
                  </a:cubicBezTo>
                  <a:close/>
                </a:path>
              </a:pathLst>
            </a:custGeom>
            <a:solidFill>
              <a:srgbClr val="FFFFFF"/>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nvGrpSpPr>
          <p:cNvPr id="204" name="Group 203"/>
          <p:cNvGrpSpPr/>
          <p:nvPr/>
        </p:nvGrpSpPr>
        <p:grpSpPr>
          <a:xfrm>
            <a:off x="5389556" y="102478"/>
            <a:ext cx="4702417" cy="4697881"/>
            <a:chOff x="5303837" y="144462"/>
            <a:chExt cx="4703084" cy="4698548"/>
          </a:xfrm>
        </p:grpSpPr>
        <p:grpSp>
          <p:nvGrpSpPr>
            <p:cNvPr id="223" name="Group 222"/>
            <p:cNvGrpSpPr/>
            <p:nvPr/>
          </p:nvGrpSpPr>
          <p:grpSpPr>
            <a:xfrm>
              <a:off x="5303837" y="144462"/>
              <a:ext cx="4703084" cy="4698548"/>
              <a:chOff x="1952530" y="-1740734"/>
              <a:chExt cx="10270980" cy="10261079"/>
            </a:xfrm>
          </p:grpSpPr>
          <p:grpSp>
            <p:nvGrpSpPr>
              <p:cNvPr id="230" name="Group 229"/>
              <p:cNvGrpSpPr/>
              <p:nvPr/>
            </p:nvGrpSpPr>
            <p:grpSpPr>
              <a:xfrm>
                <a:off x="1952530" y="-1740734"/>
                <a:ext cx="10270980" cy="10261079"/>
                <a:chOff x="16648" y="-3674747"/>
                <a:chExt cx="14142744" cy="14129106"/>
              </a:xfrm>
            </p:grpSpPr>
            <p:grpSp>
              <p:nvGrpSpPr>
                <p:cNvPr id="238" name="Group 237"/>
                <p:cNvGrpSpPr/>
                <p:nvPr/>
              </p:nvGrpSpPr>
              <p:grpSpPr>
                <a:xfrm>
                  <a:off x="16648" y="-3674747"/>
                  <a:ext cx="14142744" cy="14129106"/>
                  <a:chOff x="-51626" y="-3606876"/>
                  <a:chExt cx="14142744" cy="14129106"/>
                </a:xfrm>
              </p:grpSpPr>
              <p:sp>
                <p:nvSpPr>
                  <p:cNvPr id="240" name="Pie 65"/>
                  <p:cNvSpPr/>
                  <p:nvPr/>
                </p:nvSpPr>
                <p:spPr>
                  <a:xfrm rot="8100000">
                    <a:off x="-51626" y="-3598005"/>
                    <a:ext cx="14120233" cy="14120235"/>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1" name="Pie 66"/>
                  <p:cNvSpPr/>
                  <p:nvPr/>
                </p:nvSpPr>
                <p:spPr>
                  <a:xfrm rot="8650228">
                    <a:off x="-29112" y="-3598005"/>
                    <a:ext cx="14120230" cy="14120232"/>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2" name="Pie 68"/>
                  <p:cNvSpPr/>
                  <p:nvPr/>
                </p:nvSpPr>
                <p:spPr>
                  <a:xfrm rot="9200540">
                    <a:off x="-29113" y="-3598005"/>
                    <a:ext cx="14120231" cy="14120232"/>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3" name="Pie 71"/>
                  <p:cNvSpPr/>
                  <p:nvPr/>
                </p:nvSpPr>
                <p:spPr>
                  <a:xfrm rot="9761099">
                    <a:off x="-38046" y="-3602441"/>
                    <a:ext cx="14120230"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4" name="Pie 72"/>
                  <p:cNvSpPr/>
                  <p:nvPr/>
                </p:nvSpPr>
                <p:spPr>
                  <a:xfrm rot="11531487">
                    <a:off x="-51626" y="-3602441"/>
                    <a:ext cx="14120230"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5" name="Pie 73"/>
                  <p:cNvSpPr/>
                  <p:nvPr/>
                </p:nvSpPr>
                <p:spPr>
                  <a:xfrm rot="12081715">
                    <a:off x="-29113" y="-3602440"/>
                    <a:ext cx="14120231" cy="14120234"/>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6" name="Pie 74"/>
                  <p:cNvSpPr/>
                  <p:nvPr/>
                </p:nvSpPr>
                <p:spPr>
                  <a:xfrm rot="12632027">
                    <a:off x="-29113" y="-3602441"/>
                    <a:ext cx="14120231"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7" name="Pie 75"/>
                  <p:cNvSpPr/>
                  <p:nvPr/>
                </p:nvSpPr>
                <p:spPr>
                  <a:xfrm rot="13192586">
                    <a:off x="-38046" y="-3606876"/>
                    <a:ext cx="14120231" cy="14120236"/>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8" name="Pie 76"/>
                  <p:cNvSpPr/>
                  <p:nvPr/>
                </p:nvSpPr>
                <p:spPr>
                  <a:xfrm rot="10368099">
                    <a:off x="-39726" y="-3602442"/>
                    <a:ext cx="14120231"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49" name="Pie 77"/>
                  <p:cNvSpPr/>
                  <p:nvPr/>
                </p:nvSpPr>
                <p:spPr>
                  <a:xfrm rot="10954026">
                    <a:off x="-39727" y="-3602438"/>
                    <a:ext cx="14120230" cy="14120233"/>
                  </a:xfrm>
                  <a:prstGeom prst="pie">
                    <a:avLst>
                      <a:gd name="adj1" fmla="val 10794123"/>
                      <a:gd name="adj2" fmla="val 11155522"/>
                    </a:avLst>
                  </a:prstGeom>
                  <a:solidFill>
                    <a:srgbClr val="C10E78">
                      <a:alpha val="2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grpSp>
            <p:sp>
              <p:nvSpPr>
                <p:cNvPr id="239" name="Pie 64"/>
                <p:cNvSpPr/>
                <p:nvPr/>
              </p:nvSpPr>
              <p:spPr>
                <a:xfrm rot="8100000">
                  <a:off x="2607866" y="-943535"/>
                  <a:ext cx="8783001" cy="8783002"/>
                </a:xfrm>
                <a:prstGeom prst="pie">
                  <a:avLst>
                    <a:gd name="adj1" fmla="val 10794123"/>
                    <a:gd name="adj2" fmla="val 16206140"/>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rgbClr val="B4009E">
                        <a:lumMod val="40000"/>
                        <a:lumOff val="60000"/>
                      </a:srgbClr>
                    </a:solidFill>
                    <a:latin typeface="Segoe UI"/>
                  </a:endParaRPr>
                </a:p>
              </p:txBody>
            </p:sp>
          </p:grpSp>
          <p:sp>
            <p:nvSpPr>
              <p:cNvPr id="231" name="Block Arc 230"/>
              <p:cNvSpPr/>
              <p:nvPr/>
            </p:nvSpPr>
            <p:spPr>
              <a:xfrm rot="5400000">
                <a:off x="5053977" y="1385144"/>
                <a:ext cx="4091238" cy="4091238"/>
              </a:xfrm>
              <a:prstGeom prst="blockArc">
                <a:avLst>
                  <a:gd name="adj1" fmla="val 13370016"/>
                  <a:gd name="adj2" fmla="val 19013162"/>
                  <a:gd name="adj3" fmla="val 2933"/>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32" name="Block Arc 231"/>
              <p:cNvSpPr/>
              <p:nvPr/>
            </p:nvSpPr>
            <p:spPr>
              <a:xfrm rot="5400000">
                <a:off x="4673846" y="959796"/>
                <a:ext cx="4831404" cy="4831404"/>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33" name="Block Arc 232"/>
              <p:cNvSpPr/>
              <p:nvPr/>
            </p:nvSpPr>
            <p:spPr>
              <a:xfrm rot="5400000">
                <a:off x="4313256" y="571981"/>
                <a:ext cx="5592744" cy="5592744"/>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34" name="Block Arc 233"/>
              <p:cNvSpPr/>
              <p:nvPr/>
            </p:nvSpPr>
            <p:spPr>
              <a:xfrm rot="5400000">
                <a:off x="5073042" y="1395954"/>
                <a:ext cx="4091238" cy="4091238"/>
              </a:xfrm>
              <a:prstGeom prst="blockArc">
                <a:avLst>
                  <a:gd name="adj1" fmla="val 13370016"/>
                  <a:gd name="adj2" fmla="val 19013162"/>
                  <a:gd name="adj3" fmla="val 2933"/>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35" name="Block Arc 234"/>
              <p:cNvSpPr/>
              <p:nvPr/>
            </p:nvSpPr>
            <p:spPr>
              <a:xfrm rot="5400000">
                <a:off x="3835626" y="163849"/>
                <a:ext cx="6492033" cy="6492031"/>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dirty="0">
                  <a:solidFill>
                    <a:srgbClr val="B4009E">
                      <a:lumMod val="40000"/>
                      <a:lumOff val="60000"/>
                    </a:srgbClr>
                  </a:solidFill>
                  <a:latin typeface="Segoe UI"/>
                </a:endParaRPr>
              </a:p>
            </p:txBody>
          </p:sp>
          <p:sp>
            <p:nvSpPr>
              <p:cNvPr id="236" name="Block Arc 235"/>
              <p:cNvSpPr/>
              <p:nvPr/>
            </p:nvSpPr>
            <p:spPr>
              <a:xfrm rot="5400000">
                <a:off x="3307281" y="-371620"/>
                <a:ext cx="7556768" cy="7556766"/>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37" name="Block Arc 236"/>
              <p:cNvSpPr/>
              <p:nvPr/>
            </p:nvSpPr>
            <p:spPr>
              <a:xfrm rot="5400000">
                <a:off x="2661714" y="-1011956"/>
                <a:ext cx="8870085" cy="8870083"/>
              </a:xfrm>
              <a:prstGeom prst="blockArc">
                <a:avLst>
                  <a:gd name="adj1" fmla="val 13370016"/>
                  <a:gd name="adj2" fmla="val 19069459"/>
                  <a:gd name="adj3" fmla="val 2691"/>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grpSp>
        <p:sp>
          <p:nvSpPr>
            <p:cNvPr id="224" name="Pie 78"/>
            <p:cNvSpPr/>
            <p:nvPr/>
          </p:nvSpPr>
          <p:spPr>
            <a:xfrm rot="8100000">
              <a:off x="6047899" y="1016455"/>
              <a:ext cx="2988360" cy="2988355"/>
            </a:xfrm>
            <a:prstGeom prst="pie">
              <a:avLst>
                <a:gd name="adj1" fmla="val 10912906"/>
                <a:gd name="adj2" fmla="val 12349708"/>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25" name="Pie 79"/>
            <p:cNvSpPr/>
            <p:nvPr/>
          </p:nvSpPr>
          <p:spPr>
            <a:xfrm rot="11825569">
              <a:off x="6047899" y="998692"/>
              <a:ext cx="2988360" cy="2988355"/>
            </a:xfrm>
            <a:prstGeom prst="pie">
              <a:avLst>
                <a:gd name="adj1" fmla="val 10941964"/>
                <a:gd name="adj2" fmla="val 12400818"/>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26" name="Pie 80"/>
            <p:cNvSpPr/>
            <p:nvPr/>
          </p:nvSpPr>
          <p:spPr>
            <a:xfrm rot="10053686">
              <a:off x="6047898" y="1005354"/>
              <a:ext cx="2988360" cy="2988355"/>
            </a:xfrm>
            <a:prstGeom prst="pie">
              <a:avLst>
                <a:gd name="adj1" fmla="val 10702662"/>
                <a:gd name="adj2" fmla="val 12430615"/>
              </a:avLst>
            </a:prstGeom>
            <a:solidFill>
              <a:srgbClr val="C10E78">
                <a:alpha val="40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B4009E">
                    <a:lumMod val="40000"/>
                    <a:lumOff val="60000"/>
                  </a:srgbClr>
                </a:solidFill>
                <a:latin typeface="Segoe UI"/>
              </a:endParaRPr>
            </a:p>
          </p:txBody>
        </p:sp>
        <p:sp>
          <p:nvSpPr>
            <p:cNvPr id="227" name="Rectangle 226"/>
            <p:cNvSpPr/>
            <p:nvPr/>
          </p:nvSpPr>
          <p:spPr>
            <a:xfrm>
              <a:off x="8447593" y="1561945"/>
              <a:ext cx="873496" cy="472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mobile</a:t>
              </a:r>
            </a:p>
          </p:txBody>
        </p:sp>
        <p:sp>
          <p:nvSpPr>
            <p:cNvPr id="228" name="Rectangle 227"/>
            <p:cNvSpPr/>
            <p:nvPr/>
          </p:nvSpPr>
          <p:spPr>
            <a:xfrm>
              <a:off x="8447593" y="2211868"/>
              <a:ext cx="755765" cy="472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tablet</a:t>
              </a:r>
            </a:p>
          </p:txBody>
        </p:sp>
        <p:sp>
          <p:nvSpPr>
            <p:cNvPr id="229" name="Rectangle 228"/>
            <p:cNvSpPr/>
            <p:nvPr/>
          </p:nvSpPr>
          <p:spPr>
            <a:xfrm>
              <a:off x="8447593" y="2938010"/>
              <a:ext cx="1089706" cy="4728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desktop</a:t>
              </a:r>
            </a:p>
          </p:txBody>
        </p:sp>
      </p:grpSp>
      <p:grpSp>
        <p:nvGrpSpPr>
          <p:cNvPr id="205" name="Group 204"/>
          <p:cNvGrpSpPr/>
          <p:nvPr/>
        </p:nvGrpSpPr>
        <p:grpSpPr>
          <a:xfrm>
            <a:off x="2265802" y="1295657"/>
            <a:ext cx="3168990" cy="2312906"/>
            <a:chOff x="3421168" y="1516061"/>
            <a:chExt cx="3169440" cy="2313234"/>
          </a:xfrm>
        </p:grpSpPr>
        <p:grpSp>
          <p:nvGrpSpPr>
            <p:cNvPr id="213" name="Group 212"/>
            <p:cNvGrpSpPr/>
            <p:nvPr/>
          </p:nvGrpSpPr>
          <p:grpSpPr>
            <a:xfrm>
              <a:off x="4945167" y="1517006"/>
              <a:ext cx="1645441" cy="2312289"/>
              <a:chOff x="4618036" y="1593206"/>
              <a:chExt cx="2084498" cy="2312289"/>
            </a:xfrm>
          </p:grpSpPr>
          <p:sp>
            <p:nvSpPr>
              <p:cNvPr id="220" name="Flowchart: Manual Operation 18"/>
              <p:cNvSpPr/>
              <p:nvPr/>
            </p:nvSpPr>
            <p:spPr>
              <a:xfrm rot="16200000">
                <a:off x="5335803" y="1717148"/>
                <a:ext cx="657383" cy="207607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389 w 10000"/>
                  <a:gd name="connsiteY2" fmla="*/ 8107 h 10000"/>
                  <a:gd name="connsiteX3" fmla="*/ 8000 w 10000"/>
                  <a:gd name="connsiteY3" fmla="*/ 10000 h 10000"/>
                  <a:gd name="connsiteX4" fmla="*/ 2000 w 10000"/>
                  <a:gd name="connsiteY4" fmla="*/ 10000 h 10000"/>
                  <a:gd name="connsiteX5" fmla="*/ 0 w 10000"/>
                  <a:gd name="connsiteY5" fmla="*/ 0 h 10000"/>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2000 w 10000"/>
                  <a:gd name="connsiteY5" fmla="*/ 10000 h 10014"/>
                  <a:gd name="connsiteX6" fmla="*/ 1613 w 10000"/>
                  <a:gd name="connsiteY6" fmla="*/ 8012 h 10014"/>
                  <a:gd name="connsiteX7" fmla="*/ 0 w 10000"/>
                  <a:gd name="connsiteY7" fmla="*/ 0 h 10014"/>
                  <a:gd name="connsiteX0" fmla="*/ 0 w 10000"/>
                  <a:gd name="connsiteY0" fmla="*/ 0 h 10014"/>
                  <a:gd name="connsiteX1" fmla="*/ 10000 w 10000"/>
                  <a:gd name="connsiteY1" fmla="*/ 0 h 10014"/>
                  <a:gd name="connsiteX2" fmla="*/ 8389 w 10000"/>
                  <a:gd name="connsiteY2" fmla="*/ 8107 h 10014"/>
                  <a:gd name="connsiteX3" fmla="*/ 8000 w 10000"/>
                  <a:gd name="connsiteY3" fmla="*/ 10000 h 10014"/>
                  <a:gd name="connsiteX4" fmla="*/ 5318 w 10000"/>
                  <a:gd name="connsiteY4" fmla="*/ 10014 h 10014"/>
                  <a:gd name="connsiteX5" fmla="*/ 1613 w 10000"/>
                  <a:gd name="connsiteY5" fmla="*/ 8012 h 10014"/>
                  <a:gd name="connsiteX6" fmla="*/ 0 w 10000"/>
                  <a:gd name="connsiteY6"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14"/>
                  <a:gd name="connsiteX1" fmla="*/ 10000 w 10000"/>
                  <a:gd name="connsiteY1" fmla="*/ 0 h 10014"/>
                  <a:gd name="connsiteX2" fmla="*/ 8389 w 10000"/>
                  <a:gd name="connsiteY2" fmla="*/ 8107 h 10014"/>
                  <a:gd name="connsiteX3" fmla="*/ 5318 w 10000"/>
                  <a:gd name="connsiteY3" fmla="*/ 10014 h 10014"/>
                  <a:gd name="connsiteX4" fmla="*/ 1613 w 10000"/>
                  <a:gd name="connsiteY4" fmla="*/ 8012 h 10014"/>
                  <a:gd name="connsiteX5" fmla="*/ 0 w 10000"/>
                  <a:gd name="connsiteY5" fmla="*/ 0 h 10014"/>
                  <a:gd name="connsiteX0" fmla="*/ 0 w 10000"/>
                  <a:gd name="connsiteY0" fmla="*/ 0 h 10051"/>
                  <a:gd name="connsiteX1" fmla="*/ 10000 w 10000"/>
                  <a:gd name="connsiteY1" fmla="*/ 0 h 10051"/>
                  <a:gd name="connsiteX2" fmla="*/ 8389 w 10000"/>
                  <a:gd name="connsiteY2" fmla="*/ 8107 h 10051"/>
                  <a:gd name="connsiteX3" fmla="*/ 5107 w 10000"/>
                  <a:gd name="connsiteY3" fmla="*/ 10051 h 10051"/>
                  <a:gd name="connsiteX4" fmla="*/ 1613 w 10000"/>
                  <a:gd name="connsiteY4" fmla="*/ 8012 h 10051"/>
                  <a:gd name="connsiteX5" fmla="*/ 0 w 10000"/>
                  <a:gd name="connsiteY5" fmla="*/ 0 h 10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51">
                    <a:moveTo>
                      <a:pt x="0" y="0"/>
                    </a:moveTo>
                    <a:lnTo>
                      <a:pt x="10000" y="0"/>
                    </a:lnTo>
                    <a:lnTo>
                      <a:pt x="8389" y="8107"/>
                    </a:lnTo>
                    <a:cubicBezTo>
                      <a:pt x="6085" y="9441"/>
                      <a:pt x="6642" y="9097"/>
                      <a:pt x="5107" y="10051"/>
                    </a:cubicBezTo>
                    <a:lnTo>
                      <a:pt x="1613" y="8012"/>
                    </a:lnTo>
                    <a:lnTo>
                      <a:pt x="0" y="0"/>
                    </a:lnTo>
                    <a:close/>
                  </a:path>
                </a:pathLst>
              </a:custGeom>
              <a:solidFill>
                <a:srgbClr val="0072C6">
                  <a:alpha val="25000"/>
                </a:srgb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a:endParaRPr>
              </a:p>
            </p:txBody>
          </p:sp>
          <p:sp>
            <p:nvSpPr>
              <p:cNvPr id="221" name="Diagonal Stripe 220"/>
              <p:cNvSpPr/>
              <p:nvPr/>
            </p:nvSpPr>
            <p:spPr>
              <a:xfrm flipV="1">
                <a:off x="4618656" y="1593206"/>
                <a:ext cx="2075646" cy="1156710"/>
              </a:xfrm>
              <a:prstGeom prst="diagStripe">
                <a:avLst>
                  <a:gd name="adj" fmla="val 42866"/>
                </a:avLst>
              </a:prstGeom>
              <a:solidFill>
                <a:schemeClr val="tx2">
                  <a:lumMod val="75000"/>
                  <a:alpha val="25000"/>
                </a:schemeClr>
              </a:solidFill>
              <a:ln w="10795" cap="flat" cmpd="sng" algn="ctr">
                <a:noFill/>
                <a:prstDash val="solid"/>
              </a:ln>
              <a:effectLst/>
            </p:spPr>
            <p:txBody>
              <a:bodyPr rtlCol="0" anchor="ctr"/>
              <a:lstStyle/>
              <a:p>
                <a:pPr algn="ctr" defTabSz="932597"/>
                <a:endParaRPr lang="en-US" sz="1836">
                  <a:solidFill>
                    <a:srgbClr val="FFFFFF"/>
                  </a:solidFill>
                  <a:latin typeface="Segoe UI"/>
                </a:endParaRPr>
              </a:p>
            </p:txBody>
          </p:sp>
          <p:sp>
            <p:nvSpPr>
              <p:cNvPr id="222" name="Diagonal Stripe 221"/>
              <p:cNvSpPr/>
              <p:nvPr/>
            </p:nvSpPr>
            <p:spPr>
              <a:xfrm>
                <a:off x="4618036" y="2748799"/>
                <a:ext cx="2075646" cy="1156696"/>
              </a:xfrm>
              <a:prstGeom prst="diagStripe">
                <a:avLst>
                  <a:gd name="adj" fmla="val 42866"/>
                </a:avLst>
              </a:prstGeom>
              <a:solidFill>
                <a:schemeClr val="tx2">
                  <a:lumMod val="75000"/>
                  <a:alpha val="25000"/>
                </a:schemeClr>
              </a:solidFill>
              <a:ln w="10795" cap="flat" cmpd="sng" algn="ctr">
                <a:noFill/>
                <a:prstDash val="solid"/>
              </a:ln>
              <a:effectLst/>
            </p:spPr>
            <p:txBody>
              <a:bodyPr rtlCol="0" anchor="ctr"/>
              <a:lstStyle/>
              <a:p>
                <a:pPr algn="ctr" defTabSz="932597"/>
                <a:endParaRPr lang="en-US" sz="1836">
                  <a:solidFill>
                    <a:srgbClr val="FFFFFF"/>
                  </a:solidFill>
                  <a:latin typeface="Segoe UI"/>
                </a:endParaRPr>
              </a:p>
            </p:txBody>
          </p:sp>
        </p:grpSp>
        <p:sp>
          <p:nvSpPr>
            <p:cNvPr id="214" name="Rectangle 213"/>
            <p:cNvSpPr/>
            <p:nvPr/>
          </p:nvSpPr>
          <p:spPr>
            <a:xfrm>
              <a:off x="3582904" y="1516061"/>
              <a:ext cx="1362882" cy="665501"/>
            </a:xfrm>
            <a:prstGeom prst="rect">
              <a:avLst/>
            </a:prstGeom>
            <a:solidFill>
              <a:schemeClr val="tx2">
                <a:lumMod val="75000"/>
                <a:alpha val="23000"/>
              </a:schemeClr>
            </a:solidFill>
            <a:ln w="10795" cap="flat" cmpd="sng" algn="ctr">
              <a:noFill/>
              <a:prstDash val="solid"/>
            </a:ln>
            <a:effectLst/>
          </p:spPr>
          <p:txBody>
            <a:bodyPr rtlCol="0" anchor="ctr"/>
            <a:lstStyle/>
            <a:p>
              <a:pPr algn="ctr" defTabSz="932597"/>
              <a:endParaRPr lang="en-US" sz="1836">
                <a:solidFill>
                  <a:srgbClr val="FFFFFF"/>
                </a:solidFill>
                <a:latin typeface="Segoe UI"/>
              </a:endParaRPr>
            </a:p>
          </p:txBody>
        </p:sp>
        <p:sp>
          <p:nvSpPr>
            <p:cNvPr id="215" name="Rectangle 214"/>
            <p:cNvSpPr/>
            <p:nvPr/>
          </p:nvSpPr>
          <p:spPr>
            <a:xfrm>
              <a:off x="3589255" y="2347121"/>
              <a:ext cx="1362883" cy="652967"/>
            </a:xfrm>
            <a:prstGeom prst="rect">
              <a:avLst/>
            </a:prstGeom>
            <a:solidFill>
              <a:schemeClr val="tx2">
                <a:lumMod val="75000"/>
                <a:alpha val="23000"/>
              </a:schemeClr>
            </a:solidFill>
            <a:ln w="10795" cap="flat" cmpd="sng" algn="ctr">
              <a:noFill/>
              <a:prstDash val="solid"/>
            </a:ln>
            <a:effectLst/>
          </p:spPr>
          <p:txBody>
            <a:bodyPr rtlCol="0" anchor="ctr"/>
            <a:lstStyle/>
            <a:p>
              <a:pPr algn="ctr" defTabSz="932597"/>
              <a:endParaRPr lang="en-US" sz="1836">
                <a:solidFill>
                  <a:srgbClr val="FFFFFF"/>
                </a:solidFill>
                <a:latin typeface="Segoe UI"/>
              </a:endParaRPr>
            </a:p>
          </p:txBody>
        </p:sp>
        <p:sp>
          <p:nvSpPr>
            <p:cNvPr id="216" name="Rectangle 215"/>
            <p:cNvSpPr/>
            <p:nvPr/>
          </p:nvSpPr>
          <p:spPr>
            <a:xfrm>
              <a:off x="3579972" y="3173412"/>
              <a:ext cx="1362883" cy="652967"/>
            </a:xfrm>
            <a:prstGeom prst="rect">
              <a:avLst/>
            </a:prstGeom>
            <a:solidFill>
              <a:schemeClr val="tx2">
                <a:lumMod val="75000"/>
                <a:alpha val="23000"/>
              </a:schemeClr>
            </a:solidFill>
            <a:ln w="10795" cap="flat" cmpd="sng" algn="ctr">
              <a:noFill/>
              <a:prstDash val="solid"/>
            </a:ln>
            <a:effectLst/>
          </p:spPr>
          <p:txBody>
            <a:bodyPr rtlCol="0" anchor="ctr"/>
            <a:lstStyle/>
            <a:p>
              <a:pPr algn="ctr" defTabSz="932597"/>
              <a:endParaRPr lang="en-US" sz="1836">
                <a:solidFill>
                  <a:srgbClr val="FFFFFF"/>
                </a:solidFill>
                <a:latin typeface="Segoe UI"/>
              </a:endParaRPr>
            </a:p>
          </p:txBody>
        </p:sp>
        <p:sp>
          <p:nvSpPr>
            <p:cNvPr id="217" name="Rectangle 216"/>
            <p:cNvSpPr/>
            <p:nvPr/>
          </p:nvSpPr>
          <p:spPr>
            <a:xfrm>
              <a:off x="3421168" y="1592262"/>
              <a:ext cx="1211971" cy="472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SaaS apps</a:t>
              </a:r>
            </a:p>
          </p:txBody>
        </p:sp>
        <p:sp>
          <p:nvSpPr>
            <p:cNvPr id="218" name="Rectangle 217"/>
            <p:cNvSpPr/>
            <p:nvPr/>
          </p:nvSpPr>
          <p:spPr>
            <a:xfrm>
              <a:off x="3421168" y="2425997"/>
              <a:ext cx="2042561" cy="472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enterprise services</a:t>
              </a:r>
            </a:p>
          </p:txBody>
        </p:sp>
        <p:sp>
          <p:nvSpPr>
            <p:cNvPr id="219" name="Rectangle 218"/>
            <p:cNvSpPr/>
            <p:nvPr/>
          </p:nvSpPr>
          <p:spPr>
            <a:xfrm>
              <a:off x="3421168" y="3235343"/>
              <a:ext cx="1949406" cy="4728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50000"/>
                </a:lnSpc>
                <a:defRPr/>
              </a:pPr>
              <a:r>
                <a:rPr lang="en-US" sz="1836" b="1" dirty="0">
                  <a:solidFill>
                    <a:srgbClr val="FFFFFF">
                      <a:lumMod val="65000"/>
                      <a:lumOff val="35000"/>
                    </a:srgbClr>
                  </a:solidFill>
                  <a:latin typeface="Segoe UI Light" panose="020B0502040204020203" pitchFamily="34" charset="0"/>
                  <a:cs typeface="Segoe UI Light" panose="020B0502040204020203" pitchFamily="34" charset="0"/>
                </a:rPr>
                <a:t>business systems</a:t>
              </a:r>
            </a:p>
          </p:txBody>
        </p:sp>
      </p:grpSp>
      <p:grpSp>
        <p:nvGrpSpPr>
          <p:cNvPr id="206" name="Group 205"/>
          <p:cNvGrpSpPr/>
          <p:nvPr/>
        </p:nvGrpSpPr>
        <p:grpSpPr>
          <a:xfrm>
            <a:off x="4567164" y="1587639"/>
            <a:ext cx="3961619" cy="1751025"/>
            <a:chOff x="4481326" y="1629833"/>
            <a:chExt cx="3962180" cy="1751273"/>
          </a:xfrm>
        </p:grpSpPr>
        <p:sp>
          <p:nvSpPr>
            <p:cNvPr id="208" name="Pie 10"/>
            <p:cNvSpPr/>
            <p:nvPr/>
          </p:nvSpPr>
          <p:spPr>
            <a:xfrm rot="8100000">
              <a:off x="6692233" y="1629833"/>
              <a:ext cx="1751273" cy="1751273"/>
            </a:xfrm>
            <a:prstGeom prst="pie">
              <a:avLst>
                <a:gd name="adj1" fmla="val 10477102"/>
                <a:gd name="adj2" fmla="val 16619388"/>
              </a:avLst>
            </a:prstGeom>
            <a:solidFill>
              <a:srgbClr val="50505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a:endParaRPr>
            </a:p>
          </p:txBody>
        </p:sp>
        <p:grpSp>
          <p:nvGrpSpPr>
            <p:cNvPr id="209" name="Group 208"/>
            <p:cNvGrpSpPr/>
            <p:nvPr/>
          </p:nvGrpSpPr>
          <p:grpSpPr>
            <a:xfrm>
              <a:off x="4481326" y="1725667"/>
              <a:ext cx="3869447" cy="1581196"/>
              <a:chOff x="4481326" y="1725667"/>
              <a:chExt cx="3869447" cy="1581196"/>
            </a:xfrm>
          </p:grpSpPr>
          <p:sp>
            <p:nvSpPr>
              <p:cNvPr id="210" name="Pie 11"/>
              <p:cNvSpPr/>
              <p:nvPr/>
            </p:nvSpPr>
            <p:spPr>
              <a:xfrm rot="8100000">
                <a:off x="6769575" y="1725667"/>
                <a:ext cx="1581198" cy="1581196"/>
              </a:xfrm>
              <a:prstGeom prst="pie">
                <a:avLst>
                  <a:gd name="adj1" fmla="val 10855110"/>
                  <a:gd name="adj2" fmla="val 16146854"/>
                </a:avLst>
              </a:prstGeom>
              <a:solidFill>
                <a:schemeClr val="tx2">
                  <a:lumMod val="75000"/>
                </a:scheme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a:endParaRPr>
              </a:p>
            </p:txBody>
          </p:sp>
          <p:sp>
            <p:nvSpPr>
              <p:cNvPr id="211" name="Rounded Rectangle 13"/>
              <p:cNvSpPr/>
              <p:nvPr/>
            </p:nvSpPr>
            <p:spPr>
              <a:xfrm>
                <a:off x="4481326" y="2252210"/>
                <a:ext cx="3413311" cy="495572"/>
              </a:xfrm>
              <a:prstGeom prst="roundRect">
                <a:avLst>
                  <a:gd name="adj" fmla="val 0"/>
                </a:avLst>
              </a:prstGeom>
              <a:solidFill>
                <a:schemeClr val="tx2">
                  <a:lumMod val="75000"/>
                </a:schemeClr>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prstClr val="white"/>
                  </a:solidFill>
                  <a:latin typeface="Segoe UI"/>
                </a:endParaRPr>
              </a:p>
            </p:txBody>
          </p:sp>
          <p:sp>
            <p:nvSpPr>
              <p:cNvPr id="212" name="Isosceles Triangle 211"/>
              <p:cNvSpPr/>
              <p:nvPr/>
            </p:nvSpPr>
            <p:spPr>
              <a:xfrm rot="16200000">
                <a:off x="6965313" y="1895722"/>
                <a:ext cx="1081652" cy="1241085"/>
              </a:xfrm>
              <a:prstGeom prst="triangle">
                <a:avLst/>
              </a:prstGeom>
              <a:solidFill>
                <a:schemeClr val="tx2">
                  <a:lumMod val="75000"/>
                </a:schemeClr>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a:solidFill>
                    <a:srgbClr val="FFFFFF"/>
                  </a:solidFill>
                  <a:latin typeface="Segoe UI"/>
                </a:endParaRPr>
              </a:p>
            </p:txBody>
          </p:sp>
        </p:grpSp>
      </p:grpSp>
      <p:pic>
        <p:nvPicPr>
          <p:cNvPr id="207" name="Picture 206"/>
          <p:cNvPicPr>
            <a:picLocks noChangeAspect="1"/>
          </p:cNvPicPr>
          <p:nvPr/>
        </p:nvPicPr>
        <p:blipFill>
          <a:blip r:embed="rId3"/>
          <a:stretch>
            <a:fillRect/>
          </a:stretch>
        </p:blipFill>
        <p:spPr>
          <a:xfrm>
            <a:off x="5810410" y="1950802"/>
            <a:ext cx="1055398" cy="1055398"/>
          </a:xfrm>
          <a:prstGeom prst="rect">
            <a:avLst/>
          </a:prstGeom>
        </p:spPr>
      </p:pic>
    </p:spTree>
    <p:extLst>
      <p:ext uri="{BB962C8B-B14F-4D97-AF65-F5344CB8AC3E}">
        <p14:creationId xmlns:p14="http://schemas.microsoft.com/office/powerpoint/2010/main" val="1901537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250" fill="hold"/>
                                        <p:tgtEl>
                                          <p:spTgt spid="26"/>
                                        </p:tgtEl>
                                        <p:attrNameLst>
                                          <p:attrName>ppt_w</p:attrName>
                                        </p:attrNameLst>
                                      </p:cBhvr>
                                      <p:tavLst>
                                        <p:tav tm="0">
                                          <p:val>
                                            <p:fltVal val="0"/>
                                          </p:val>
                                        </p:tav>
                                        <p:tav tm="100000">
                                          <p:val>
                                            <p:strVal val="#ppt_w"/>
                                          </p:val>
                                        </p:tav>
                                      </p:tavLst>
                                    </p:anim>
                                    <p:anim calcmode="lin" valueType="num">
                                      <p:cBhvr>
                                        <p:cTn id="13" dur="250" fill="hold"/>
                                        <p:tgtEl>
                                          <p:spTgt spid="26"/>
                                        </p:tgtEl>
                                        <p:attrNameLst>
                                          <p:attrName>ppt_h</p:attrName>
                                        </p:attrNameLst>
                                      </p:cBhvr>
                                      <p:tavLst>
                                        <p:tav tm="0">
                                          <p:val>
                                            <p:fltVal val="0"/>
                                          </p:val>
                                        </p:tav>
                                        <p:tav tm="100000">
                                          <p:val>
                                            <p:strVal val="#ppt_h"/>
                                          </p:val>
                                        </p:tav>
                                      </p:tavLst>
                                    </p:anim>
                                    <p:animEffect transition="in" filter="fade">
                                      <p:cBhvr>
                                        <p:cTn id="14" dur="250"/>
                                        <p:tgtEl>
                                          <p:spTgt spid="26"/>
                                        </p:tgtEl>
                                      </p:cBhvr>
                                    </p:animEffect>
                                  </p:childTnLst>
                                </p:cTn>
                              </p:par>
                            </p:childTnLst>
                          </p:cTn>
                        </p:par>
                        <p:par>
                          <p:cTn id="15" fill="hold">
                            <p:stCondLst>
                              <p:cond delay="750"/>
                            </p:stCondLst>
                            <p:childTnLst>
                              <p:par>
                                <p:cTn id="16" presetID="2" presetClass="entr" presetSubtype="4" decel="100000"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 calcmode="lin" valueType="num">
                                      <p:cBhvr additive="base">
                                        <p:cTn id="18" dur="500" fill="hold"/>
                                        <p:tgtEl>
                                          <p:spTgt spid="53"/>
                                        </p:tgtEl>
                                        <p:attrNameLst>
                                          <p:attrName>ppt_x</p:attrName>
                                        </p:attrNameLst>
                                      </p:cBhvr>
                                      <p:tavLst>
                                        <p:tav tm="0">
                                          <p:val>
                                            <p:strVal val="#ppt_x"/>
                                          </p:val>
                                        </p:tav>
                                        <p:tav tm="100000">
                                          <p:val>
                                            <p:strVal val="#ppt_x"/>
                                          </p:val>
                                        </p:tav>
                                      </p:tavLst>
                                    </p:anim>
                                    <p:anim calcmode="lin" valueType="num">
                                      <p:cBhvr additive="base">
                                        <p:cTn id="19" dur="500" fill="hold"/>
                                        <p:tgtEl>
                                          <p:spTgt spid="53"/>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53" presetClass="entr" presetSubtype="16"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250" fill="hold"/>
                                        <p:tgtEl>
                                          <p:spTgt spid="33"/>
                                        </p:tgtEl>
                                        <p:attrNameLst>
                                          <p:attrName>ppt_w</p:attrName>
                                        </p:attrNameLst>
                                      </p:cBhvr>
                                      <p:tavLst>
                                        <p:tav tm="0">
                                          <p:val>
                                            <p:fltVal val="0"/>
                                          </p:val>
                                        </p:tav>
                                        <p:tav tm="100000">
                                          <p:val>
                                            <p:strVal val="#ppt_w"/>
                                          </p:val>
                                        </p:tav>
                                      </p:tavLst>
                                    </p:anim>
                                    <p:anim calcmode="lin" valueType="num">
                                      <p:cBhvr>
                                        <p:cTn id="24" dur="250" fill="hold"/>
                                        <p:tgtEl>
                                          <p:spTgt spid="33"/>
                                        </p:tgtEl>
                                        <p:attrNameLst>
                                          <p:attrName>ppt_h</p:attrName>
                                        </p:attrNameLst>
                                      </p:cBhvr>
                                      <p:tavLst>
                                        <p:tav tm="0">
                                          <p:val>
                                            <p:fltVal val="0"/>
                                          </p:val>
                                        </p:tav>
                                        <p:tav tm="100000">
                                          <p:val>
                                            <p:strVal val="#ppt_h"/>
                                          </p:val>
                                        </p:tav>
                                      </p:tavLst>
                                    </p:anim>
                                    <p:animEffect transition="in" filter="fade">
                                      <p:cBhvr>
                                        <p:cTn id="25" dur="250"/>
                                        <p:tgtEl>
                                          <p:spTgt spid="33"/>
                                        </p:tgtEl>
                                      </p:cBhvr>
                                    </p:animEffect>
                                  </p:childTnLst>
                                </p:cTn>
                              </p:par>
                            </p:childTnLst>
                          </p:cTn>
                        </p:par>
                        <p:par>
                          <p:cTn id="26" fill="hold">
                            <p:stCondLst>
                              <p:cond delay="1500"/>
                            </p:stCondLst>
                            <p:childTnLst>
                              <p:par>
                                <p:cTn id="27" presetID="2" presetClass="entr" presetSubtype="4" decel="10000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additive="base">
                                        <p:cTn id="29" dur="500" fill="hold"/>
                                        <p:tgtEl>
                                          <p:spTgt spid="60"/>
                                        </p:tgtEl>
                                        <p:attrNameLst>
                                          <p:attrName>ppt_x</p:attrName>
                                        </p:attrNameLst>
                                      </p:cBhvr>
                                      <p:tavLst>
                                        <p:tav tm="0">
                                          <p:val>
                                            <p:strVal val="#ppt_x"/>
                                          </p:val>
                                        </p:tav>
                                        <p:tav tm="100000">
                                          <p:val>
                                            <p:strVal val="#ppt_x"/>
                                          </p:val>
                                        </p:tav>
                                      </p:tavLst>
                                    </p:anim>
                                    <p:anim calcmode="lin" valueType="num">
                                      <p:cBhvr additive="base">
                                        <p:cTn id="30" dur="500" fill="hold"/>
                                        <p:tgtEl>
                                          <p:spTgt spid="6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250" fill="hold"/>
                                        <p:tgtEl>
                                          <p:spTgt spid="39"/>
                                        </p:tgtEl>
                                        <p:attrNameLst>
                                          <p:attrName>ppt_w</p:attrName>
                                        </p:attrNameLst>
                                      </p:cBhvr>
                                      <p:tavLst>
                                        <p:tav tm="0">
                                          <p:val>
                                            <p:fltVal val="0"/>
                                          </p:val>
                                        </p:tav>
                                        <p:tav tm="100000">
                                          <p:val>
                                            <p:strVal val="#ppt_w"/>
                                          </p:val>
                                        </p:tav>
                                      </p:tavLst>
                                    </p:anim>
                                    <p:anim calcmode="lin" valueType="num">
                                      <p:cBhvr>
                                        <p:cTn id="35" dur="250" fill="hold"/>
                                        <p:tgtEl>
                                          <p:spTgt spid="39"/>
                                        </p:tgtEl>
                                        <p:attrNameLst>
                                          <p:attrName>ppt_h</p:attrName>
                                        </p:attrNameLst>
                                      </p:cBhvr>
                                      <p:tavLst>
                                        <p:tav tm="0">
                                          <p:val>
                                            <p:fltVal val="0"/>
                                          </p:val>
                                        </p:tav>
                                        <p:tav tm="100000">
                                          <p:val>
                                            <p:strVal val="#ppt_h"/>
                                          </p:val>
                                        </p:tav>
                                      </p:tavLst>
                                    </p:anim>
                                    <p:animEffect transition="in" filter="fade">
                                      <p:cBhvr>
                                        <p:cTn id="36" dur="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5397" spc="-102" dirty="0">
                <a:gradFill>
                  <a:gsLst>
                    <a:gs pos="1250">
                      <a:srgbClr val="FFFFFF"/>
                    </a:gs>
                    <a:gs pos="100000">
                      <a:srgbClr val="FFFFFF"/>
                    </a:gs>
                  </a:gsLst>
                  <a:lin ang="5400000" scaled="0"/>
                </a:gradFill>
                <a:latin typeface="Segoe UI Light"/>
              </a:rPr>
              <a:t>Connect Cloud Services</a:t>
            </a:r>
          </a:p>
        </p:txBody>
      </p:sp>
      <p:pic>
        <p:nvPicPr>
          <p:cNvPr id="7" name="Content Placeholder 3" descr="Services | Microsoft Flow - Mozilla Firef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163" y="-106297"/>
            <a:ext cx="5114811" cy="5529367"/>
          </a:xfrm>
          <a:prstGeom prst="rect">
            <a:avLst/>
          </a:prstGeom>
        </p:spPr>
      </p:pic>
      <p:sp>
        <p:nvSpPr>
          <p:cNvPr id="5" name="Rectangle 4"/>
          <p:cNvSpPr/>
          <p:nvPr/>
        </p:nvSpPr>
        <p:spPr>
          <a:xfrm>
            <a:off x="531947" y="1370765"/>
            <a:ext cx="5584687" cy="5036911"/>
          </a:xfrm>
          <a:prstGeom prst="rect">
            <a:avLst/>
          </a:prstGeom>
        </p:spPr>
        <p:txBody>
          <a:bodyPr wrap="square">
            <a:spAutoFit/>
          </a:bodyPr>
          <a:lstStyle/>
          <a:p>
            <a:pPr marL="456975" indent="-456975" defTabSz="932317">
              <a:lnSpc>
                <a:spcPct val="90000"/>
              </a:lnSpc>
              <a:spcBef>
                <a:spcPct val="20000"/>
              </a:spcBef>
              <a:spcAft>
                <a:spcPts val="1799"/>
              </a:spcAft>
              <a:buSzPct val="90000"/>
              <a:buFont typeface="Wingdings" panose="05000000000000000000" pitchFamily="2" charset="2"/>
              <a:buChar char="à"/>
            </a:pPr>
            <a:r>
              <a:rPr lang="en-US" sz="2039" dirty="0">
                <a:solidFill>
                  <a:srgbClr val="FFFFFF"/>
                </a:solidFill>
                <a:latin typeface="Segoe UI Light"/>
                <a:ea typeface="Calibri" panose="020F0502020204030204" pitchFamily="34" charset="0"/>
                <a:cs typeface="Times New Roman" panose="02020603050405020304" pitchFamily="18" charset="0"/>
              </a:rPr>
              <a:t>Connects to the cloud services and data sources you're already using</a:t>
            </a:r>
          </a:p>
          <a:p>
            <a:pPr marL="456975" indent="-456975" defTabSz="932317">
              <a:lnSpc>
                <a:spcPct val="90000"/>
              </a:lnSpc>
              <a:spcBef>
                <a:spcPct val="20000"/>
              </a:spcBef>
              <a:spcAft>
                <a:spcPts val="1799"/>
              </a:spcAft>
              <a:buSzPct val="90000"/>
              <a:buFont typeface="Wingdings" panose="05000000000000000000" pitchFamily="2" charset="2"/>
              <a:buChar char="à"/>
            </a:pPr>
            <a:r>
              <a:rPr lang="en-US" sz="2039" dirty="0">
                <a:solidFill>
                  <a:srgbClr val="FFFFFF"/>
                </a:solidFill>
                <a:latin typeface="Segoe UI Light"/>
                <a:ea typeface="Calibri" panose="020F0502020204030204" pitchFamily="34" charset="0"/>
                <a:cs typeface="Times New Roman" panose="02020603050405020304" pitchFamily="18" charset="0"/>
              </a:rPr>
              <a:t>Gives business analysts and specialists the ability to quickly build apps that suit their specific needs</a:t>
            </a:r>
          </a:p>
          <a:p>
            <a:pPr marL="456975" indent="-456975" defTabSz="932317">
              <a:lnSpc>
                <a:spcPct val="90000"/>
              </a:lnSpc>
              <a:spcBef>
                <a:spcPct val="20000"/>
              </a:spcBef>
              <a:spcAft>
                <a:spcPts val="1799"/>
              </a:spcAft>
              <a:buSzPct val="90000"/>
              <a:buFont typeface="Wingdings" panose="05000000000000000000" pitchFamily="2" charset="2"/>
              <a:buChar char="à"/>
            </a:pPr>
            <a:r>
              <a:rPr lang="en-US" sz="2039" dirty="0">
                <a:solidFill>
                  <a:srgbClr val="FFFFFF"/>
                </a:solidFill>
                <a:latin typeface="Segoe UI Light"/>
                <a:ea typeface="Calibri" panose="020F0502020204030204" pitchFamily="34" charset="0"/>
                <a:cs typeface="Times New Roman" panose="02020603050405020304" pitchFamily="18" charset="0"/>
              </a:rPr>
              <a:t>No code required or struggling with integration issues to connect data</a:t>
            </a:r>
          </a:p>
          <a:p>
            <a:pPr marL="456975" indent="-456975" defTabSz="932317">
              <a:lnSpc>
                <a:spcPct val="90000"/>
              </a:lnSpc>
              <a:spcBef>
                <a:spcPct val="20000"/>
              </a:spcBef>
              <a:spcAft>
                <a:spcPts val="1799"/>
              </a:spcAft>
              <a:buSzPct val="90000"/>
              <a:buFont typeface="Wingdings" panose="05000000000000000000" pitchFamily="2" charset="2"/>
              <a:buChar char="à"/>
            </a:pPr>
            <a:r>
              <a:rPr lang="en-US" sz="2039" dirty="0">
                <a:solidFill>
                  <a:srgbClr val="FFFFFF"/>
                </a:solidFill>
                <a:latin typeface="Segoe UI Light"/>
                <a:ea typeface="Calibri" panose="020F0502020204030204" pitchFamily="34" charset="0"/>
                <a:cs typeface="Times New Roman" panose="02020603050405020304" pitchFamily="18" charset="0"/>
              </a:rPr>
              <a:t>Apps can be published instantly to co-workers across web, tablets and mobile devices without waiting for app stores. </a:t>
            </a:r>
          </a:p>
          <a:p>
            <a:pPr marL="456975" indent="-456975" defTabSz="932317">
              <a:lnSpc>
                <a:spcPct val="90000"/>
              </a:lnSpc>
              <a:spcBef>
                <a:spcPct val="20000"/>
              </a:spcBef>
              <a:spcAft>
                <a:spcPts val="1799"/>
              </a:spcAft>
              <a:buSzPct val="90000"/>
              <a:buFont typeface="Wingdings" panose="05000000000000000000" pitchFamily="2" charset="2"/>
              <a:buChar char="à"/>
            </a:pPr>
            <a:r>
              <a:rPr lang="en-US" sz="2039" dirty="0" err="1">
                <a:solidFill>
                  <a:srgbClr val="FFFFFF"/>
                </a:solidFill>
                <a:latin typeface="Segoe UI Light"/>
                <a:ea typeface="Calibri" panose="020F0502020204030204" pitchFamily="34" charset="0"/>
                <a:cs typeface="Times New Roman" panose="02020603050405020304" pitchFamily="18" charset="0"/>
              </a:rPr>
              <a:t>PowerApps</a:t>
            </a:r>
            <a:r>
              <a:rPr lang="en-US" sz="2039" dirty="0">
                <a:solidFill>
                  <a:srgbClr val="FFFFFF"/>
                </a:solidFill>
                <a:latin typeface="Segoe UI Light"/>
                <a:ea typeface="Calibri" panose="020F0502020204030204" pitchFamily="34" charset="0"/>
                <a:cs typeface="Times New Roman" panose="02020603050405020304" pitchFamily="18" charset="0"/>
              </a:rPr>
              <a:t> also integrates with Microsoft Flow, making it possible to trigger flows from within apps</a:t>
            </a:r>
          </a:p>
        </p:txBody>
      </p:sp>
      <p:pic>
        <p:nvPicPr>
          <p:cNvPr id="8" name="Picture 7"/>
          <p:cNvPicPr>
            <a:picLocks noChangeAspect="1"/>
          </p:cNvPicPr>
          <p:nvPr/>
        </p:nvPicPr>
        <p:blipFill>
          <a:blip r:embed="rId3"/>
          <a:stretch>
            <a:fillRect/>
          </a:stretch>
        </p:blipFill>
        <p:spPr>
          <a:xfrm>
            <a:off x="7319164" y="5423069"/>
            <a:ext cx="5211477" cy="1682479"/>
          </a:xfrm>
          <a:prstGeom prst="rect">
            <a:avLst/>
          </a:prstGeom>
        </p:spPr>
      </p:pic>
    </p:spTree>
    <p:extLst>
      <p:ext uri="{BB962C8B-B14F-4D97-AF65-F5344CB8AC3E}">
        <p14:creationId xmlns:p14="http://schemas.microsoft.com/office/powerpoint/2010/main" val="109215913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4896" spc="-102" dirty="0">
                <a:gradFill>
                  <a:gsLst>
                    <a:gs pos="1250">
                      <a:prstClr val="white"/>
                    </a:gs>
                    <a:gs pos="100000">
                      <a:prstClr val="white"/>
                    </a:gs>
                  </a:gsLst>
                  <a:lin ang="5400000" scaled="0"/>
                </a:gradFill>
                <a:latin typeface="Segoe UI Light"/>
              </a:rPr>
              <a:t>Sharing </a:t>
            </a:r>
            <a:r>
              <a:rPr lang="en-US" sz="4896" spc="-102" dirty="0" err="1">
                <a:gradFill>
                  <a:gsLst>
                    <a:gs pos="1250">
                      <a:prstClr val="white"/>
                    </a:gs>
                    <a:gs pos="100000">
                      <a:prstClr val="white"/>
                    </a:gs>
                  </a:gsLst>
                  <a:lin ang="5400000" scaled="0"/>
                </a:gradFill>
                <a:latin typeface="Segoe UI Light"/>
              </a:rPr>
              <a:t>PowerApps</a:t>
            </a:r>
            <a:endParaRPr lang="en-US" sz="5397" spc="-10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531949" y="1504122"/>
            <a:ext cx="10545217" cy="4341237"/>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b="1" dirty="0">
                <a:solidFill>
                  <a:srgbClr val="FFFFFF"/>
                </a:solidFill>
                <a:latin typeface="Segoe UI Light"/>
                <a:ea typeface="Calibri" panose="020F0502020204030204" pitchFamily="34" charset="0"/>
                <a:cs typeface="Times New Roman" panose="02020603050405020304" pitchFamily="18" charset="0"/>
              </a:rPr>
              <a:t>Azure Active Directory based</a:t>
            </a:r>
          </a:p>
          <a:p>
            <a:pPr marL="698229" lvl="1" indent="-456975" defTabSz="932317">
              <a:spcAft>
                <a:spcPts val="1799"/>
              </a:spcAft>
              <a:buFont typeface="Wingdings" panose="05000000000000000000" pitchFamily="2" charset="2"/>
              <a:buChar char="à"/>
            </a:pPr>
            <a:r>
              <a:rPr lang="en-US" sz="2244" dirty="0">
                <a:solidFill>
                  <a:srgbClr val="FFFFFF"/>
                </a:solidFill>
                <a:latin typeface="Segoe UI Light"/>
                <a:ea typeface="Calibri" panose="020F0502020204030204" pitchFamily="34" charset="0"/>
                <a:cs typeface="Times New Roman" panose="02020603050405020304" pitchFamily="18" charset="0"/>
              </a:rPr>
              <a:t>Name or email</a:t>
            </a:r>
          </a:p>
          <a:p>
            <a:pPr marL="698229" lvl="1" indent="-456975" defTabSz="932317">
              <a:spcAft>
                <a:spcPts val="1799"/>
              </a:spcAft>
              <a:buFont typeface="Wingdings" panose="05000000000000000000" pitchFamily="2" charset="2"/>
              <a:buChar char="à"/>
            </a:pPr>
            <a:r>
              <a:rPr lang="en-US" sz="2244" dirty="0">
                <a:solidFill>
                  <a:srgbClr val="FFFFFF"/>
                </a:solidFill>
                <a:latin typeface="Segoe UI Light"/>
                <a:ea typeface="Calibri" panose="020F0502020204030204" pitchFamily="34" charset="0"/>
                <a:cs typeface="Times New Roman" panose="02020603050405020304" pitchFamily="18" charset="0"/>
              </a:rPr>
              <a:t>View or Edit permissions</a:t>
            </a:r>
          </a:p>
          <a:p>
            <a:pPr marL="456975" indent="-456975" defTabSz="932317">
              <a:spcAft>
                <a:spcPts val="1799"/>
              </a:spcAft>
              <a:buFont typeface="Wingdings" panose="05000000000000000000" pitchFamily="2" charset="2"/>
              <a:buChar char="à"/>
            </a:pPr>
            <a:r>
              <a:rPr lang="en-US" sz="2447" b="1" dirty="0">
                <a:solidFill>
                  <a:srgbClr val="FFFFFF"/>
                </a:solidFill>
                <a:latin typeface="Segoe UI Light"/>
                <a:ea typeface="Calibri" panose="020F0502020204030204" pitchFamily="34" charset="0"/>
                <a:cs typeface="Times New Roman" panose="02020603050405020304" pitchFamily="18" charset="0"/>
              </a:rPr>
              <a:t>No personal accounts… today</a:t>
            </a:r>
          </a:p>
          <a:p>
            <a:pPr marL="456975" indent="-456975" defTabSz="932317">
              <a:spcAft>
                <a:spcPts val="1799"/>
              </a:spcAft>
              <a:buFont typeface="Wingdings" panose="05000000000000000000" pitchFamily="2" charset="2"/>
              <a:buChar char="à"/>
            </a:pPr>
            <a:r>
              <a:rPr lang="en-US" sz="2447" b="1" dirty="0">
                <a:solidFill>
                  <a:srgbClr val="FFFFFF"/>
                </a:solidFill>
                <a:latin typeface="Segoe UI Light"/>
                <a:ea typeface="Calibri" panose="020F0502020204030204" pitchFamily="34" charset="0"/>
                <a:cs typeface="Times New Roman" panose="02020603050405020304" pitchFamily="18" charset="0"/>
              </a:rPr>
              <a:t>Separate data connections</a:t>
            </a:r>
          </a:p>
          <a:p>
            <a:pPr marL="698229" lvl="1" indent="-456975" defTabSz="932317">
              <a:spcAft>
                <a:spcPts val="1799"/>
              </a:spcAft>
              <a:buFont typeface="Wingdings" panose="05000000000000000000" pitchFamily="2" charset="2"/>
              <a:buChar char="à"/>
            </a:pPr>
            <a:r>
              <a:rPr lang="en-US" sz="2244" dirty="0">
                <a:solidFill>
                  <a:srgbClr val="FFFFFF"/>
                </a:solidFill>
                <a:latin typeface="Segoe UI Light"/>
                <a:ea typeface="Calibri" panose="020F0502020204030204" pitchFamily="34" charset="0"/>
                <a:cs typeface="Times New Roman" panose="02020603050405020304" pitchFamily="18" charset="0"/>
              </a:rPr>
              <a:t>Target user leverages their own data connection</a:t>
            </a:r>
          </a:p>
          <a:p>
            <a:pPr marL="698229" lvl="1" indent="-456975" defTabSz="932317">
              <a:spcAft>
                <a:spcPts val="1799"/>
              </a:spcAft>
              <a:buFont typeface="Wingdings" panose="05000000000000000000" pitchFamily="2" charset="2"/>
              <a:buChar char="à"/>
            </a:pPr>
            <a:r>
              <a:rPr lang="en-US" sz="2244" dirty="0">
                <a:solidFill>
                  <a:srgbClr val="FFFFFF"/>
                </a:solidFill>
                <a:latin typeface="Segoe UI Light"/>
                <a:ea typeface="Calibri" panose="020F0502020204030204" pitchFamily="34" charset="0"/>
                <a:cs typeface="Times New Roman" panose="02020603050405020304" pitchFamily="18" charset="0"/>
              </a:rPr>
              <a:t>Prompted for choice when launching app</a:t>
            </a:r>
          </a:p>
        </p:txBody>
      </p:sp>
    </p:spTree>
    <p:extLst>
      <p:ext uri="{BB962C8B-B14F-4D97-AF65-F5344CB8AC3E}">
        <p14:creationId xmlns:p14="http://schemas.microsoft.com/office/powerpoint/2010/main" val="24056452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5397" spc="-102" dirty="0">
                <a:gradFill>
                  <a:gsLst>
                    <a:gs pos="1250">
                      <a:srgbClr val="FFFFFF"/>
                    </a:gs>
                    <a:gs pos="100000">
                      <a:srgbClr val="FFFFFF"/>
                    </a:gs>
                  </a:gsLst>
                  <a:lin ang="5400000" scaled="0"/>
                </a:gradFill>
                <a:latin typeface="Segoe UI Light"/>
              </a:rPr>
              <a:t>Where you manage </a:t>
            </a:r>
            <a:r>
              <a:rPr lang="en-US" sz="5397" spc="-102" dirty="0" err="1">
                <a:gradFill>
                  <a:gsLst>
                    <a:gs pos="1250">
                      <a:srgbClr val="FFFFFF"/>
                    </a:gs>
                    <a:gs pos="100000">
                      <a:srgbClr val="FFFFFF"/>
                    </a:gs>
                  </a:gsLst>
                  <a:lin ang="5400000" scaled="0"/>
                </a:gradFill>
                <a:latin typeface="Segoe UI Light"/>
              </a:rPr>
              <a:t>PowerApps</a:t>
            </a:r>
            <a:r>
              <a:rPr lang="en-US" sz="5397" spc="-102" dirty="0">
                <a:gradFill>
                  <a:gsLst>
                    <a:gs pos="1250">
                      <a:srgbClr val="FFFFFF"/>
                    </a:gs>
                    <a:gs pos="100000">
                      <a:srgbClr val="FFFFFF"/>
                    </a:gs>
                  </a:gsLst>
                  <a:lin ang="5400000" scaled="0"/>
                </a:gradFill>
                <a:latin typeface="Segoe UI Light"/>
              </a:rPr>
              <a:t> and how can we get start</a:t>
            </a:r>
          </a:p>
        </p:txBody>
      </p:sp>
      <p:sp>
        <p:nvSpPr>
          <p:cNvPr id="3" name="Text Placeholder 2"/>
          <p:cNvSpPr txBox="1">
            <a:spLocks/>
          </p:cNvSpPr>
          <p:nvPr/>
        </p:nvSpPr>
        <p:spPr>
          <a:xfrm>
            <a:off x="546752" y="2069535"/>
            <a:ext cx="10247302" cy="533979"/>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web portal at </a:t>
            </a:r>
            <a:r>
              <a:rPr lang="en-US" sz="2447" b="1" dirty="0">
                <a:solidFill>
                  <a:srgbClr val="FFFFFF"/>
                </a:solidFill>
                <a:latin typeface="Segoe UI Light"/>
                <a:ea typeface="Calibri" panose="020F0502020204030204" pitchFamily="34" charset="0"/>
                <a:cs typeface="Times New Roman" panose="02020603050405020304" pitchFamily="18" charset="0"/>
              </a:rPr>
              <a:t>https://powerapps.microsoft.com/en-us/</a:t>
            </a:r>
          </a:p>
        </p:txBody>
      </p:sp>
      <p:pic>
        <p:nvPicPr>
          <p:cNvPr id="8" name="Picture 7"/>
          <p:cNvPicPr>
            <a:picLocks noChangeAspect="1"/>
          </p:cNvPicPr>
          <p:nvPr/>
        </p:nvPicPr>
        <p:blipFill>
          <a:blip r:embed="rId3"/>
          <a:stretch>
            <a:fillRect/>
          </a:stretch>
        </p:blipFill>
        <p:spPr>
          <a:xfrm>
            <a:off x="5691861" y="2802281"/>
            <a:ext cx="6542274" cy="4007143"/>
          </a:xfrm>
          <a:prstGeom prst="rect">
            <a:avLst/>
          </a:prstGeom>
        </p:spPr>
      </p:pic>
      <p:sp>
        <p:nvSpPr>
          <p:cNvPr id="9" name="Text Placeholder 2"/>
          <p:cNvSpPr txBox="1">
            <a:spLocks/>
          </p:cNvSpPr>
          <p:nvPr/>
        </p:nvSpPr>
        <p:spPr>
          <a:xfrm>
            <a:off x="531948" y="2762342"/>
            <a:ext cx="4918140" cy="3578321"/>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Learn how to use </a:t>
            </a: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(tutorials and videos) at </a:t>
            </a:r>
            <a:r>
              <a:rPr lang="en-US" sz="2447" b="1" dirty="0">
                <a:solidFill>
                  <a:srgbClr val="FFFFFF"/>
                </a:solidFill>
                <a:latin typeface="Segoe UI Light"/>
                <a:ea typeface="Calibri" panose="020F0502020204030204" pitchFamily="34" charset="0"/>
                <a:cs typeface="Times New Roman" panose="02020603050405020304" pitchFamily="18" charset="0"/>
              </a:rPr>
              <a:t>powerapps.microsoft.com/</a:t>
            </a:r>
            <a:r>
              <a:rPr lang="en-US" sz="2447" b="1" dirty="0" err="1">
                <a:solidFill>
                  <a:srgbClr val="FFFFFF"/>
                </a:solidFill>
                <a:latin typeface="Segoe UI Light"/>
                <a:ea typeface="Calibri" panose="020F0502020204030204" pitchFamily="34" charset="0"/>
                <a:cs typeface="Times New Roman" panose="02020603050405020304" pitchFamily="18" charset="0"/>
              </a:rPr>
              <a:t>en</a:t>
            </a:r>
            <a:r>
              <a:rPr lang="en-US" sz="2447" b="1" dirty="0">
                <a:solidFill>
                  <a:srgbClr val="FFFFFF"/>
                </a:solidFill>
                <a:latin typeface="Segoe UI Light"/>
                <a:ea typeface="Calibri" panose="020F0502020204030204" pitchFamily="34" charset="0"/>
                <a:cs typeface="Times New Roman" panose="02020603050405020304" pitchFamily="18" charset="0"/>
              </a:rPr>
              <a:t>-us/tutorials</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Windows app available through Windows Store </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Now is integrated with Office365</a:t>
            </a:r>
          </a:p>
        </p:txBody>
      </p:sp>
    </p:spTree>
    <p:extLst>
      <p:ext uri="{BB962C8B-B14F-4D97-AF65-F5344CB8AC3E}">
        <p14:creationId xmlns:p14="http://schemas.microsoft.com/office/powerpoint/2010/main" val="142734949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896" spc="-102" dirty="0">
                <a:gradFill>
                  <a:gsLst>
                    <a:gs pos="1250">
                      <a:srgbClr val="FFFFFF"/>
                    </a:gs>
                    <a:gs pos="100000">
                      <a:srgbClr val="FFFFFF"/>
                    </a:gs>
                  </a:gsLst>
                  <a:lin ang="5400000" scaled="0"/>
                </a:gradFill>
                <a:latin typeface="Segoe UI Light"/>
              </a:rPr>
              <a:t>Where you developer (build)…</a:t>
            </a:r>
          </a:p>
        </p:txBody>
      </p:sp>
      <p:sp>
        <p:nvSpPr>
          <p:cNvPr id="3" name="Text Placeholder 2"/>
          <p:cNvSpPr txBox="1">
            <a:spLocks/>
          </p:cNvSpPr>
          <p:nvPr/>
        </p:nvSpPr>
        <p:spPr>
          <a:xfrm>
            <a:off x="531949" y="1334903"/>
            <a:ext cx="7655728" cy="533979"/>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Studio for Web or Windows</a:t>
            </a:r>
            <a:endParaRPr lang="en-US" sz="2447" b="1" dirty="0">
              <a:solidFill>
                <a:srgbClr val="FFFFFF"/>
              </a:solidFill>
              <a:latin typeface="Segoe UI Light"/>
              <a:ea typeface="Calibri" panose="020F0502020204030204" pitchFamily="34"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699260" y="2004648"/>
            <a:ext cx="5036337" cy="4465550"/>
          </a:xfrm>
          <a:prstGeom prst="rect">
            <a:avLst/>
          </a:prstGeom>
        </p:spPr>
      </p:pic>
      <p:pic>
        <p:nvPicPr>
          <p:cNvPr id="10" name="Picture 9"/>
          <p:cNvPicPr>
            <a:picLocks noChangeAspect="1"/>
          </p:cNvPicPr>
          <p:nvPr/>
        </p:nvPicPr>
        <p:blipFill>
          <a:blip r:embed="rId3"/>
          <a:stretch>
            <a:fillRect/>
          </a:stretch>
        </p:blipFill>
        <p:spPr>
          <a:xfrm>
            <a:off x="150535" y="4871629"/>
            <a:ext cx="3719127" cy="1987528"/>
          </a:xfrm>
          <a:prstGeom prst="rect">
            <a:avLst/>
          </a:prstGeom>
        </p:spPr>
      </p:pic>
      <p:pic>
        <p:nvPicPr>
          <p:cNvPr id="11" name="Picture 10"/>
          <p:cNvPicPr>
            <a:picLocks noChangeAspect="1"/>
          </p:cNvPicPr>
          <p:nvPr/>
        </p:nvPicPr>
        <p:blipFill>
          <a:blip r:embed="rId4"/>
          <a:stretch>
            <a:fillRect/>
          </a:stretch>
        </p:blipFill>
        <p:spPr>
          <a:xfrm>
            <a:off x="8507408" y="5174700"/>
            <a:ext cx="3926566" cy="1684457"/>
          </a:xfrm>
          <a:prstGeom prst="rect">
            <a:avLst/>
          </a:prstGeom>
        </p:spPr>
      </p:pic>
    </p:spTree>
    <p:extLst>
      <p:ext uri="{BB962C8B-B14F-4D97-AF65-F5344CB8AC3E}">
        <p14:creationId xmlns:p14="http://schemas.microsoft.com/office/powerpoint/2010/main" val="137218233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896" spc="-102" dirty="0">
                <a:gradFill>
                  <a:gsLst>
                    <a:gs pos="1250">
                      <a:srgbClr val="FFFFFF"/>
                    </a:gs>
                    <a:gs pos="100000">
                      <a:srgbClr val="FFFFFF"/>
                    </a:gs>
                  </a:gsLst>
                  <a:lin ang="5400000" scaled="0"/>
                </a:gradFill>
                <a:latin typeface="Segoe UI Light"/>
              </a:rPr>
              <a:t>Where you execute them…</a:t>
            </a:r>
          </a:p>
        </p:txBody>
      </p:sp>
      <p:sp>
        <p:nvSpPr>
          <p:cNvPr id="3" name="Text Placeholder 2"/>
          <p:cNvSpPr txBox="1">
            <a:spLocks/>
          </p:cNvSpPr>
          <p:nvPr/>
        </p:nvSpPr>
        <p:spPr>
          <a:xfrm>
            <a:off x="531948" y="1334903"/>
            <a:ext cx="8248866" cy="2783164"/>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Mobile Apps available on iOS, Android and Windows Mobile</a:t>
            </a:r>
          </a:p>
          <a:p>
            <a:pPr marL="698229" lvl="1" indent="-456975" defTabSz="932317">
              <a:spcAft>
                <a:spcPts val="1799"/>
              </a:spcAft>
              <a:buFont typeface="Wingdings" panose="05000000000000000000" pitchFamily="2" charset="2"/>
              <a:buChar char="à"/>
            </a:pPr>
            <a:r>
              <a:rPr lang="en-US" sz="2040" dirty="0">
                <a:gradFill>
                  <a:gsLst>
                    <a:gs pos="1250">
                      <a:srgbClr val="FFFFFF"/>
                    </a:gs>
                    <a:gs pos="100000">
                      <a:srgbClr val="FFFFFF"/>
                    </a:gs>
                  </a:gsLst>
                  <a:lin ang="5400000" scaled="0"/>
                </a:gradFill>
                <a:latin typeface="Segoe UI"/>
              </a:rPr>
              <a:t>Individual </a:t>
            </a:r>
            <a:r>
              <a:rPr lang="en-US" sz="2040" dirty="0" err="1">
                <a:gradFill>
                  <a:gsLst>
                    <a:gs pos="1250">
                      <a:srgbClr val="FFFFFF"/>
                    </a:gs>
                    <a:gs pos="100000">
                      <a:srgbClr val="FFFFFF"/>
                    </a:gs>
                  </a:gsLst>
                  <a:lin ang="5400000" scaled="0"/>
                </a:gradFill>
                <a:latin typeface="Segoe UI"/>
              </a:rPr>
              <a:t>PowerApps</a:t>
            </a:r>
            <a:r>
              <a:rPr lang="en-US" sz="2040" dirty="0">
                <a:gradFill>
                  <a:gsLst>
                    <a:gs pos="1250">
                      <a:srgbClr val="FFFFFF"/>
                    </a:gs>
                    <a:gs pos="100000">
                      <a:srgbClr val="FFFFFF"/>
                    </a:gs>
                  </a:gsLst>
                  <a:lin ang="5400000" scaled="0"/>
                </a:gradFill>
                <a:latin typeface="Segoe UI"/>
              </a:rPr>
              <a:t> can be pinned to the home page</a:t>
            </a:r>
            <a:endParaRPr lang="en-US" sz="1836" b="1" dirty="0">
              <a:solidFill>
                <a:srgbClr val="FFFFFF"/>
              </a:solidFill>
              <a:latin typeface="Segoe UI Light"/>
              <a:ea typeface="Calibri" panose="020F0502020204030204" pitchFamily="34" charset="0"/>
              <a:cs typeface="Times New Roman" panose="02020603050405020304" pitchFamily="18" charset="0"/>
            </a:endParaRP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Windows app</a:t>
            </a:r>
          </a:p>
          <a:p>
            <a:pPr marL="456975" indent="-456975" defTabSz="932317">
              <a:spcAft>
                <a:spcPts val="1799"/>
              </a:spcAft>
              <a:buFont typeface="Wingdings" panose="05000000000000000000" pitchFamily="2" charset="2"/>
              <a:buChar char="à"/>
            </a:pPr>
            <a:r>
              <a:rPr lang="en-US" sz="2447" b="1" dirty="0">
                <a:solidFill>
                  <a:srgbClr val="FFFFFF"/>
                </a:solidFill>
                <a:latin typeface="Segoe UI Light"/>
                <a:ea typeface="Calibri" panose="020F0502020204030204" pitchFamily="34" charset="0"/>
                <a:cs typeface="Times New Roman" panose="02020603050405020304" pitchFamily="18" charset="0"/>
              </a:rPr>
              <a:t>Web Brower</a:t>
            </a:r>
          </a:p>
        </p:txBody>
      </p:sp>
      <p:pic>
        <p:nvPicPr>
          <p:cNvPr id="12" name="Picture 11"/>
          <p:cNvPicPr>
            <a:picLocks noChangeAspect="1"/>
          </p:cNvPicPr>
          <p:nvPr/>
        </p:nvPicPr>
        <p:blipFill>
          <a:blip r:embed="rId2"/>
          <a:stretch>
            <a:fillRect/>
          </a:stretch>
        </p:blipFill>
        <p:spPr>
          <a:xfrm>
            <a:off x="8249891" y="662056"/>
            <a:ext cx="1952910" cy="677309"/>
          </a:xfrm>
          <a:prstGeom prst="rect">
            <a:avLst/>
          </a:prstGeom>
        </p:spPr>
      </p:pic>
      <p:pic>
        <p:nvPicPr>
          <p:cNvPr id="13" name="Picture 12"/>
          <p:cNvPicPr>
            <a:picLocks noChangeAspect="1"/>
          </p:cNvPicPr>
          <p:nvPr/>
        </p:nvPicPr>
        <p:blipFill>
          <a:blip r:embed="rId3"/>
          <a:stretch>
            <a:fillRect/>
          </a:stretch>
        </p:blipFill>
        <p:spPr>
          <a:xfrm>
            <a:off x="8249891" y="1343194"/>
            <a:ext cx="1962627" cy="582959"/>
          </a:xfrm>
          <a:prstGeom prst="rect">
            <a:avLst/>
          </a:prstGeom>
        </p:spPr>
      </p:pic>
      <p:pic>
        <p:nvPicPr>
          <p:cNvPr id="14" name="Picture 13"/>
          <p:cNvPicPr>
            <a:picLocks noChangeAspect="1"/>
          </p:cNvPicPr>
          <p:nvPr/>
        </p:nvPicPr>
        <p:blipFill>
          <a:blip r:embed="rId4"/>
          <a:stretch>
            <a:fillRect/>
          </a:stretch>
        </p:blipFill>
        <p:spPr>
          <a:xfrm>
            <a:off x="8249890" y="1925895"/>
            <a:ext cx="1952911" cy="582959"/>
          </a:xfrm>
          <a:prstGeom prst="rect">
            <a:avLst/>
          </a:prstGeom>
        </p:spPr>
      </p:pic>
      <p:pic>
        <p:nvPicPr>
          <p:cNvPr id="4" name="Picture 3"/>
          <p:cNvPicPr>
            <a:picLocks noChangeAspect="1"/>
          </p:cNvPicPr>
          <p:nvPr/>
        </p:nvPicPr>
        <p:blipFill>
          <a:blip r:embed="rId5"/>
          <a:stretch>
            <a:fillRect/>
          </a:stretch>
        </p:blipFill>
        <p:spPr>
          <a:xfrm>
            <a:off x="10102400" y="637129"/>
            <a:ext cx="1880011" cy="3342243"/>
          </a:xfrm>
          <a:prstGeom prst="rect">
            <a:avLst/>
          </a:prstGeom>
          <a:ln>
            <a:noFill/>
          </a:ln>
          <a:effectLst>
            <a:outerShdw blurRad="190500" algn="tl" rotWithShape="0">
              <a:srgbClr val="000000">
                <a:alpha val="70000"/>
              </a:srgbClr>
            </a:outerShdw>
          </a:effectLst>
        </p:spPr>
      </p:pic>
      <p:pic>
        <p:nvPicPr>
          <p:cNvPr id="7" name="Picture 2" descr="https://powerapps.microsoft.com/images/page/index/share-ap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0422" y="3363951"/>
            <a:ext cx="3967394" cy="24777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powerapps.microsoft.com/images/page/index/create-custom-apps.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326" r="24007"/>
          <a:stretch/>
        </p:blipFill>
        <p:spPr bwMode="auto">
          <a:xfrm>
            <a:off x="6669647" y="4753835"/>
            <a:ext cx="3160488" cy="194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47964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5397" spc="-102" dirty="0" err="1">
                <a:gradFill>
                  <a:gsLst>
                    <a:gs pos="1250">
                      <a:srgbClr val="FFFFFF"/>
                    </a:gs>
                    <a:gs pos="100000">
                      <a:srgbClr val="FFFFFF"/>
                    </a:gs>
                  </a:gsLst>
                  <a:lin ang="5400000" scaled="0"/>
                </a:gradFill>
                <a:latin typeface="Segoe UI Light"/>
              </a:rPr>
              <a:t>PowerApps</a:t>
            </a:r>
            <a:r>
              <a:rPr lang="en-US" sz="5397" spc="-102" dirty="0">
                <a:gradFill>
                  <a:gsLst>
                    <a:gs pos="1250">
                      <a:srgbClr val="FFFFFF"/>
                    </a:gs>
                    <a:gs pos="100000">
                      <a:srgbClr val="FFFFFF"/>
                    </a:gs>
                  </a:gsLst>
                  <a:lin ang="5400000" scaled="0"/>
                </a:gradFill>
                <a:latin typeface="Segoe UI Light"/>
              </a:rPr>
              <a:t> and SharePoint</a:t>
            </a:r>
          </a:p>
        </p:txBody>
      </p:sp>
      <p:sp>
        <p:nvSpPr>
          <p:cNvPr id="3" name="Text Placeholder 2"/>
          <p:cNvSpPr txBox="1">
            <a:spLocks/>
          </p:cNvSpPr>
          <p:nvPr/>
        </p:nvSpPr>
        <p:spPr>
          <a:xfrm>
            <a:off x="531949" y="1504121"/>
            <a:ext cx="10545217" cy="3716373"/>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Create new </a:t>
            </a: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from your SharePoint Online list in the browser</a:t>
            </a:r>
          </a:p>
          <a:p>
            <a:pPr marL="698229" lvl="1" indent="-456975" defTabSz="932317">
              <a:spcAft>
                <a:spcPts val="1799"/>
              </a:spcAft>
              <a:buFont typeface="Wingdings" panose="05000000000000000000" pitchFamily="2" charset="2"/>
              <a:buChar char="à"/>
            </a:pPr>
            <a:r>
              <a:rPr lang="en-US" sz="1632" dirty="0">
                <a:solidFill>
                  <a:srgbClr val="FFFFFF"/>
                </a:solidFill>
                <a:latin typeface="Segoe UI"/>
                <a:ea typeface="Calibri" panose="020F0502020204030204" pitchFamily="34" charset="0"/>
                <a:cs typeface="Times New Roman" panose="02020603050405020304" pitchFamily="18" charset="0"/>
              </a:rPr>
              <a:t>Simple CRUD operations (Create, Read, Update, Delete)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Full read/write support for all </a:t>
            </a:r>
            <a:r>
              <a:rPr lang="en-US" sz="2447" dirty="0" err="1">
                <a:solidFill>
                  <a:srgbClr val="FFFFFF"/>
                </a:solidFill>
                <a:latin typeface="Segoe UI Light"/>
                <a:ea typeface="Calibri" panose="020F0502020204030204" pitchFamily="34" charset="0"/>
                <a:cs typeface="Times New Roman" panose="02020603050405020304" pitchFamily="18" charset="0"/>
              </a:rPr>
              <a:t>Sharepoint</a:t>
            </a:r>
            <a:r>
              <a:rPr lang="en-US" sz="2447" dirty="0">
                <a:solidFill>
                  <a:srgbClr val="FFFFFF"/>
                </a:solidFill>
                <a:latin typeface="Segoe UI Light"/>
                <a:ea typeface="Calibri" panose="020F0502020204030204" pitchFamily="34" charset="0"/>
                <a:cs typeface="Times New Roman" panose="02020603050405020304" pitchFamily="18" charset="0"/>
              </a:rPr>
              <a:t> list data types including Person or Group, Managed Metadata, Lookup, and Multi-select Choice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Support for document libraries</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Access on premise</a:t>
            </a:r>
            <a:br>
              <a:rPr lang="en-US" sz="2447" dirty="0">
                <a:solidFill>
                  <a:srgbClr val="FFFFFF"/>
                </a:solidFill>
                <a:latin typeface="Segoe UI Light"/>
                <a:ea typeface="Calibri" panose="020F0502020204030204" pitchFamily="34" charset="0"/>
                <a:cs typeface="Times New Roman" panose="02020603050405020304" pitchFamily="18" charset="0"/>
              </a:rPr>
            </a:br>
            <a:r>
              <a:rPr lang="en-US" sz="2447" dirty="0">
                <a:solidFill>
                  <a:srgbClr val="FFFFFF"/>
                </a:solidFill>
                <a:latin typeface="Segoe UI Light"/>
                <a:ea typeface="Calibri" panose="020F0502020204030204" pitchFamily="34" charset="0"/>
                <a:cs typeface="Times New Roman" panose="02020603050405020304" pitchFamily="18" charset="0"/>
              </a:rPr>
              <a:t>using Gateways</a:t>
            </a:r>
          </a:p>
        </p:txBody>
      </p:sp>
      <p:pic>
        <p:nvPicPr>
          <p:cNvPr id="5" name="Picture 4"/>
          <p:cNvPicPr>
            <a:picLocks noChangeAspect="1"/>
          </p:cNvPicPr>
          <p:nvPr/>
        </p:nvPicPr>
        <p:blipFill>
          <a:blip r:embed="rId2"/>
          <a:stretch>
            <a:fillRect/>
          </a:stretch>
        </p:blipFill>
        <p:spPr>
          <a:xfrm>
            <a:off x="5211989" y="4117802"/>
            <a:ext cx="7221986" cy="3040001"/>
          </a:xfrm>
          <a:prstGeom prst="rect">
            <a:avLst/>
          </a:prstGeom>
        </p:spPr>
      </p:pic>
      <p:sp>
        <p:nvSpPr>
          <p:cNvPr id="9" name="Rectangle 8"/>
          <p:cNvSpPr/>
          <p:nvPr/>
        </p:nvSpPr>
        <p:spPr bwMode="auto">
          <a:xfrm>
            <a:off x="7896854" y="4911145"/>
            <a:ext cx="1852254" cy="61918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pt-PT"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a:xfrm>
            <a:off x="430107" y="5476886"/>
            <a:ext cx="4118835" cy="1246982"/>
          </a:xfrm>
          <a:prstGeom prst="rect">
            <a:avLst/>
          </a:prstGeom>
        </p:spPr>
        <p:txBody>
          <a:bodyPr wrap="square">
            <a:spAutoFit/>
          </a:bodyPr>
          <a:lstStyle/>
          <a:p>
            <a:pPr defTabSz="932559"/>
            <a:r>
              <a:rPr lang="en-US" sz="1224" dirty="0">
                <a:solidFill>
                  <a:srgbClr val="FFFFFF"/>
                </a:solidFill>
                <a:latin typeface="Segoe UI Light"/>
                <a:ea typeface="Calibri" panose="020F0502020204030204" pitchFamily="34" charset="0"/>
                <a:cs typeface="Times New Roman" panose="02020603050405020304" pitchFamily="18" charset="0"/>
              </a:rPr>
              <a:t>https://powerapps.microsoft.com/en-us/blog/powerapps-and-sharepoint</a:t>
            </a:r>
          </a:p>
          <a:p>
            <a:pPr defTabSz="932559"/>
            <a:endParaRPr lang="en-US" sz="1224" dirty="0">
              <a:solidFill>
                <a:srgbClr val="FFFFFF"/>
              </a:solidFill>
              <a:latin typeface="Segoe UI Light"/>
              <a:ea typeface="Calibri" panose="020F0502020204030204" pitchFamily="34" charset="0"/>
              <a:cs typeface="Times New Roman" panose="02020603050405020304" pitchFamily="18" charset="0"/>
            </a:endParaRPr>
          </a:p>
          <a:p>
            <a:pPr defTabSz="932559"/>
            <a:r>
              <a:rPr lang="pt-PT" sz="1224" dirty="0">
                <a:solidFill>
                  <a:srgbClr val="FFFFFF"/>
                </a:solidFill>
                <a:latin typeface="Segoe UI Light"/>
                <a:ea typeface="Calibri" panose="020F0502020204030204" pitchFamily="34" charset="0"/>
                <a:cs typeface="Times New Roman" panose="02020603050405020304" pitchFamily="18" charset="0"/>
              </a:rPr>
              <a:t>https://powerapps.microsoft.com/en-us/blog/connect-to-your-on-premises-data-sources-using-on-premises-data-gateway-from-powerapps/</a:t>
            </a:r>
          </a:p>
        </p:txBody>
      </p:sp>
    </p:spTree>
    <p:extLst>
      <p:ext uri="{BB962C8B-B14F-4D97-AF65-F5344CB8AC3E}">
        <p14:creationId xmlns:p14="http://schemas.microsoft.com/office/powerpoint/2010/main" val="334600308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283"/>
            <a:r>
              <a:rPr lang="en-US" sz="4896" spc="-102" dirty="0">
                <a:gradFill>
                  <a:gsLst>
                    <a:gs pos="1250">
                      <a:prstClr val="white"/>
                    </a:gs>
                    <a:gs pos="100000">
                      <a:prstClr val="white"/>
                    </a:gs>
                  </a:gsLst>
                  <a:lin ang="5400000" scaled="0"/>
                </a:gradFill>
                <a:latin typeface="Segoe UI Light"/>
              </a:rPr>
              <a:t>On-Premises Data Gateway</a:t>
            </a:r>
            <a:endParaRPr lang="en-US" sz="5397" spc="-102" dirty="0">
              <a:gradFill>
                <a:gsLst>
                  <a:gs pos="1250">
                    <a:srgbClr val="FFFFFF"/>
                  </a:gs>
                  <a:gs pos="100000">
                    <a:srgbClr val="FFFFFF"/>
                  </a:gs>
                </a:gsLst>
                <a:lin ang="5400000" scaled="0"/>
              </a:gradFill>
              <a:latin typeface="Segoe UI Light"/>
            </a:endParaRPr>
          </a:p>
        </p:txBody>
      </p:sp>
      <p:sp>
        <p:nvSpPr>
          <p:cNvPr id="3" name="Text Placeholder 2"/>
          <p:cNvSpPr txBox="1">
            <a:spLocks/>
          </p:cNvSpPr>
          <p:nvPr/>
        </p:nvSpPr>
        <p:spPr>
          <a:xfrm>
            <a:off x="531949" y="1504121"/>
            <a:ext cx="10545217" cy="3025066"/>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Supports…</a:t>
            </a:r>
          </a:p>
          <a:p>
            <a:pPr marL="698229" lvl="1" indent="-456975" defTabSz="932317">
              <a:spcAft>
                <a:spcPts val="1799"/>
              </a:spcAft>
              <a:buFont typeface="Wingdings" panose="05000000000000000000" pitchFamily="2" charset="2"/>
              <a:buChar char="à"/>
            </a:pPr>
            <a:r>
              <a:rPr lang="en-US" sz="2040" dirty="0">
                <a:solidFill>
                  <a:srgbClr val="FFFFFF"/>
                </a:solidFill>
                <a:latin typeface="Segoe UI"/>
                <a:ea typeface="Calibri" panose="020F0502020204030204" pitchFamily="34" charset="0"/>
                <a:cs typeface="Times New Roman" panose="02020603050405020304" pitchFamily="18" charset="0"/>
              </a:rPr>
              <a:t>SharePoint 2016</a:t>
            </a:r>
          </a:p>
          <a:p>
            <a:pPr marL="698229" lvl="1" indent="-456975" defTabSz="932317">
              <a:spcAft>
                <a:spcPts val="1799"/>
              </a:spcAft>
              <a:buFont typeface="Wingdings" panose="05000000000000000000" pitchFamily="2" charset="2"/>
              <a:buChar char="à"/>
            </a:pPr>
            <a:r>
              <a:rPr lang="en-US" sz="2040" dirty="0">
                <a:solidFill>
                  <a:srgbClr val="FFFFFF"/>
                </a:solidFill>
                <a:latin typeface="Segoe UI"/>
                <a:ea typeface="Calibri" panose="020F0502020204030204" pitchFamily="34" charset="0"/>
                <a:cs typeface="Times New Roman" panose="02020603050405020304" pitchFamily="18" charset="0"/>
              </a:rPr>
              <a:t>SQL Server 2016</a:t>
            </a:r>
            <a:endParaRPr lang="en-US" sz="2447" dirty="0">
              <a:solidFill>
                <a:srgbClr val="FFFFFF"/>
              </a:solidFill>
              <a:latin typeface="Segoe UI"/>
              <a:ea typeface="Calibri" panose="020F0502020204030204" pitchFamily="34" charset="0"/>
              <a:cs typeface="Times New Roman" panose="02020603050405020304" pitchFamily="18" charset="0"/>
            </a:endParaRP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Machine should always be accessible</a:t>
            </a:r>
          </a:p>
          <a:p>
            <a:pPr marL="456975" indent="-456975" defTabSz="932317">
              <a:spcAft>
                <a:spcPts val="1799"/>
              </a:spcAft>
              <a:buFont typeface="Wingdings" panose="05000000000000000000" pitchFamily="2" charset="2"/>
              <a:buChar char="à"/>
            </a:pPr>
            <a:r>
              <a:rPr lang="en-US" sz="2447" dirty="0">
                <a:solidFill>
                  <a:srgbClr val="FFFFFF"/>
                </a:solidFill>
                <a:latin typeface="Segoe UI Light"/>
                <a:ea typeface="Calibri" panose="020F0502020204030204" pitchFamily="34" charset="0"/>
                <a:cs typeface="Times New Roman" panose="02020603050405020304" pitchFamily="18" charset="0"/>
              </a:rPr>
              <a:t>Can’t install on a domain controller</a:t>
            </a:r>
          </a:p>
        </p:txBody>
      </p:sp>
      <p:pic>
        <p:nvPicPr>
          <p:cNvPr id="4" name="Picture 3"/>
          <p:cNvPicPr>
            <a:picLocks noChangeAspect="1"/>
          </p:cNvPicPr>
          <p:nvPr/>
        </p:nvPicPr>
        <p:blipFill>
          <a:blip r:embed="rId2"/>
          <a:stretch>
            <a:fillRect/>
          </a:stretch>
        </p:blipFill>
        <p:spPr>
          <a:xfrm>
            <a:off x="1128002" y="4661260"/>
            <a:ext cx="4556156" cy="2185789"/>
          </a:xfrm>
          <a:prstGeom prst="rect">
            <a:avLst/>
          </a:prstGeom>
          <a:ln>
            <a:noFill/>
          </a:ln>
          <a:effectLst>
            <a:outerShdw blurRad="190500" algn="tl" rotWithShape="0">
              <a:srgbClr val="000000">
                <a:alpha val="70000"/>
              </a:srgbClr>
            </a:outerShdw>
          </a:effectLst>
        </p:spPr>
      </p:pic>
      <p:pic>
        <p:nvPicPr>
          <p:cNvPr id="3074" name="Picture 2" descr="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428" y="1534016"/>
            <a:ext cx="5848200" cy="357497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Rectangle 5"/>
          <p:cNvSpPr/>
          <p:nvPr/>
        </p:nvSpPr>
        <p:spPr>
          <a:xfrm>
            <a:off x="6174385" y="5578085"/>
            <a:ext cx="6038046" cy="785544"/>
          </a:xfrm>
          <a:prstGeom prst="rect">
            <a:avLst/>
          </a:prstGeom>
        </p:spPr>
        <p:txBody>
          <a:bodyPr wrap="square">
            <a:spAutoFit/>
          </a:bodyPr>
          <a:lstStyle/>
          <a:p>
            <a:pPr defTabSz="932317">
              <a:lnSpc>
                <a:spcPct val="90000"/>
              </a:lnSpc>
              <a:spcBef>
                <a:spcPct val="20000"/>
              </a:spcBef>
              <a:spcAft>
                <a:spcPts val="1799"/>
              </a:spcAft>
              <a:buSzPct val="90000"/>
            </a:pPr>
            <a:r>
              <a:rPr lang="en-US" sz="2447" dirty="0">
                <a:solidFill>
                  <a:srgbClr val="FFFFFF"/>
                </a:solidFill>
                <a:latin typeface="Segoe UI Light"/>
                <a:ea typeface="Calibri" panose="020F0502020204030204" pitchFamily="34" charset="0"/>
                <a:cs typeface="Times New Roman" panose="02020603050405020304" pitchFamily="18" charset="0"/>
              </a:rPr>
              <a:t>Same technology used by Power BI, </a:t>
            </a:r>
            <a:r>
              <a:rPr lang="en-US" sz="2447" dirty="0" err="1">
                <a:solidFill>
                  <a:srgbClr val="FFFFFF"/>
                </a:solidFill>
                <a:latin typeface="Segoe UI Light"/>
                <a:ea typeface="Calibri" panose="020F0502020204030204" pitchFamily="34" charset="0"/>
                <a:cs typeface="Times New Roman" panose="02020603050405020304" pitchFamily="18" charset="0"/>
              </a:rPr>
              <a:t>PowerApps</a:t>
            </a:r>
            <a:r>
              <a:rPr lang="en-US" sz="2447" dirty="0">
                <a:solidFill>
                  <a:srgbClr val="FFFFFF"/>
                </a:solidFill>
                <a:latin typeface="Segoe UI Light"/>
                <a:ea typeface="Calibri" panose="020F0502020204030204" pitchFamily="34" charset="0"/>
                <a:cs typeface="Times New Roman" panose="02020603050405020304" pitchFamily="18" charset="0"/>
              </a:rPr>
              <a:t>, and MS Flow</a:t>
            </a:r>
          </a:p>
        </p:txBody>
      </p:sp>
      <p:sp>
        <p:nvSpPr>
          <p:cNvPr id="5" name="Rectangle 4">
            <a:extLst>
              <a:ext uri="{FF2B5EF4-FFF2-40B4-BE49-F238E27FC236}">
                <a16:creationId xmlns:a16="http://schemas.microsoft.com/office/drawing/2014/main" id="{38DF1537-0ED5-4BC2-BF1D-CB096873ABE6}"/>
              </a:ext>
            </a:extLst>
          </p:cNvPr>
          <p:cNvSpPr/>
          <p:nvPr/>
        </p:nvSpPr>
        <p:spPr>
          <a:xfrm>
            <a:off x="6097051" y="3312597"/>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272363840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12F67C-6CC4-4C7C-AA34-62CF5E0982CF}"/>
              </a:ext>
            </a:extLst>
          </p:cNvPr>
          <p:cNvSpPr/>
          <p:nvPr/>
        </p:nvSpPr>
        <p:spPr>
          <a:xfrm>
            <a:off x="-1" y="2043044"/>
            <a:ext cx="12436475" cy="38988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endParaRPr lang="en-US" sz="2000" dirty="0"/>
          </a:p>
        </p:txBody>
      </p:sp>
      <p:pic>
        <p:nvPicPr>
          <p:cNvPr id="2" name="Picture 1">
            <a:extLst>
              <a:ext uri="{FF2B5EF4-FFF2-40B4-BE49-F238E27FC236}">
                <a16:creationId xmlns:a16="http://schemas.microsoft.com/office/drawing/2014/main" id="{1AD5F18C-B9DA-4353-9C64-0BF9FB42E5B8}"/>
              </a:ext>
            </a:extLst>
          </p:cNvPr>
          <p:cNvPicPr>
            <a:picLocks noChangeAspect="1"/>
          </p:cNvPicPr>
          <p:nvPr/>
        </p:nvPicPr>
        <p:blipFill>
          <a:blip r:embed="rId2"/>
          <a:stretch>
            <a:fillRect/>
          </a:stretch>
        </p:blipFill>
        <p:spPr>
          <a:xfrm>
            <a:off x="3282279" y="2043044"/>
            <a:ext cx="9154196" cy="3898885"/>
          </a:xfrm>
          <a:prstGeom prst="rect">
            <a:avLst/>
          </a:prstGeom>
        </p:spPr>
      </p:pic>
      <p:sp>
        <p:nvSpPr>
          <p:cNvPr id="3" name="Title 2">
            <a:extLst>
              <a:ext uri="{FF2B5EF4-FFF2-40B4-BE49-F238E27FC236}">
                <a16:creationId xmlns:a16="http://schemas.microsoft.com/office/drawing/2014/main" id="{4DC070A2-264E-466E-9C7D-DC3D2DBB5B97}"/>
              </a:ext>
            </a:extLst>
          </p:cNvPr>
          <p:cNvSpPr txBox="1">
            <a:spLocks/>
          </p:cNvSpPr>
          <p:nvPr/>
        </p:nvSpPr>
        <p:spPr>
          <a:xfrm>
            <a:off x="0" y="293688"/>
            <a:ext cx="11696700" cy="1187450"/>
          </a:xfrm>
          <a:prstGeom prst="rect">
            <a:avLst/>
          </a:prstGeom>
        </p:spPr>
        <p:txBody>
          <a:bodyPr vert="horz" lIns="137160" tIns="91440" rIns="137160" bIns="137160" rtlCol="0" anchor="t">
            <a:noAutofit/>
          </a:bodyPr>
          <a:lstStyle>
            <a:lvl1pPr marL="0" algn="l" defTabSz="1109185" rtl="0" eaLnBrk="1" latinLnBrk="0" hangingPunct="1">
              <a:lnSpc>
                <a:spcPct val="90000"/>
              </a:lnSpc>
              <a:spcBef>
                <a:spcPct val="0"/>
              </a:spcBef>
              <a:buNone/>
              <a:defRPr lang="en-US" sz="4895" kern="1200" spc="-102" baseline="0" dirty="0">
                <a:solidFill>
                  <a:schemeClr val="tx1"/>
                </a:solidFill>
                <a:latin typeface="+mj-lt"/>
                <a:ea typeface="Segoe UI Semibold" panose="020B0702040204020203" pitchFamily="34" charset="0"/>
                <a:cs typeface="Segoe UI Semibold" panose="020B0702040204020203" pitchFamily="34" charset="0"/>
              </a:defRPr>
            </a:lvl1pPr>
          </a:lstStyle>
          <a:p>
            <a:r>
              <a:rPr lang="en-GB" sz="4800"/>
              <a:t>PowerApps Users</a:t>
            </a:r>
          </a:p>
        </p:txBody>
      </p:sp>
      <p:pic>
        <p:nvPicPr>
          <p:cNvPr id="7" name="Picture 6">
            <a:extLst>
              <a:ext uri="{FF2B5EF4-FFF2-40B4-BE49-F238E27FC236}">
                <a16:creationId xmlns:a16="http://schemas.microsoft.com/office/drawing/2014/main" id="{665E027F-E7A4-4300-8539-BA8389D60933}"/>
              </a:ext>
            </a:extLst>
          </p:cNvPr>
          <p:cNvPicPr>
            <a:picLocks noChangeAspect="1"/>
          </p:cNvPicPr>
          <p:nvPr/>
        </p:nvPicPr>
        <p:blipFill>
          <a:blip r:embed="rId3">
            <a:duotone>
              <a:schemeClr val="accent3">
                <a:shade val="45000"/>
                <a:satMod val="135000"/>
              </a:schemeClr>
              <a:prstClr val="white"/>
            </a:duotone>
          </a:blip>
          <a:stretch>
            <a:fillRect/>
          </a:stretch>
        </p:blipFill>
        <p:spPr>
          <a:xfrm rot="19476817">
            <a:off x="2103853" y="4542943"/>
            <a:ext cx="2487848" cy="225656"/>
          </a:xfrm>
          <a:prstGeom prst="rect">
            <a:avLst/>
          </a:prstGeom>
        </p:spPr>
      </p:pic>
      <p:pic>
        <p:nvPicPr>
          <p:cNvPr id="8" name="Picture 7">
            <a:extLst>
              <a:ext uri="{FF2B5EF4-FFF2-40B4-BE49-F238E27FC236}">
                <a16:creationId xmlns:a16="http://schemas.microsoft.com/office/drawing/2014/main" id="{1DE2CB66-221C-47D9-BBC0-C989C29269E4}"/>
              </a:ext>
            </a:extLst>
          </p:cNvPr>
          <p:cNvPicPr>
            <a:picLocks noChangeAspect="1"/>
          </p:cNvPicPr>
          <p:nvPr/>
        </p:nvPicPr>
        <p:blipFill>
          <a:blip r:embed="rId3">
            <a:duotone>
              <a:schemeClr val="accent3">
                <a:shade val="45000"/>
                <a:satMod val="135000"/>
              </a:schemeClr>
              <a:prstClr val="white"/>
            </a:duotone>
          </a:blip>
          <a:stretch>
            <a:fillRect/>
          </a:stretch>
        </p:blipFill>
        <p:spPr>
          <a:xfrm rot="20494995">
            <a:off x="2259969" y="4829842"/>
            <a:ext cx="2487848" cy="225656"/>
          </a:xfrm>
          <a:prstGeom prst="rect">
            <a:avLst/>
          </a:prstGeom>
        </p:spPr>
      </p:pic>
      <p:pic>
        <p:nvPicPr>
          <p:cNvPr id="9" name="Picture 8">
            <a:extLst>
              <a:ext uri="{FF2B5EF4-FFF2-40B4-BE49-F238E27FC236}">
                <a16:creationId xmlns:a16="http://schemas.microsoft.com/office/drawing/2014/main" id="{FBECFF9E-FBAE-4AD8-B395-1555C2FBBA4F}"/>
              </a:ext>
            </a:extLst>
          </p:cNvPr>
          <p:cNvPicPr>
            <a:picLocks noChangeAspect="1"/>
          </p:cNvPicPr>
          <p:nvPr/>
        </p:nvPicPr>
        <p:blipFill>
          <a:blip r:embed="rId3">
            <a:duotone>
              <a:schemeClr val="accent3">
                <a:shade val="45000"/>
                <a:satMod val="135000"/>
              </a:schemeClr>
              <a:prstClr val="white"/>
            </a:duotone>
          </a:blip>
          <a:stretch>
            <a:fillRect/>
          </a:stretch>
        </p:blipFill>
        <p:spPr>
          <a:xfrm>
            <a:off x="2318292" y="5202090"/>
            <a:ext cx="2487848" cy="225656"/>
          </a:xfrm>
          <a:prstGeom prst="rect">
            <a:avLst/>
          </a:prstGeom>
        </p:spPr>
      </p:pic>
      <p:pic>
        <p:nvPicPr>
          <p:cNvPr id="10" name="Picture 9">
            <a:extLst>
              <a:ext uri="{FF2B5EF4-FFF2-40B4-BE49-F238E27FC236}">
                <a16:creationId xmlns:a16="http://schemas.microsoft.com/office/drawing/2014/main" id="{65FA0ED4-7F43-4CC1-A3A8-AAF1BF74739D}"/>
              </a:ext>
            </a:extLst>
          </p:cNvPr>
          <p:cNvPicPr>
            <a:picLocks noChangeAspect="1"/>
          </p:cNvPicPr>
          <p:nvPr/>
        </p:nvPicPr>
        <p:blipFill>
          <a:blip r:embed="rId3">
            <a:duotone>
              <a:schemeClr val="accent3">
                <a:shade val="45000"/>
                <a:satMod val="135000"/>
              </a:schemeClr>
              <a:prstClr val="white"/>
            </a:duotone>
          </a:blip>
          <a:stretch>
            <a:fillRect/>
          </a:stretch>
        </p:blipFill>
        <p:spPr>
          <a:xfrm rot="922102">
            <a:off x="2289676" y="5513856"/>
            <a:ext cx="2487848" cy="225656"/>
          </a:xfrm>
          <a:prstGeom prst="rect">
            <a:avLst/>
          </a:prstGeom>
        </p:spPr>
      </p:pic>
      <p:pic>
        <p:nvPicPr>
          <p:cNvPr id="11" name="Picture 10">
            <a:extLst>
              <a:ext uri="{FF2B5EF4-FFF2-40B4-BE49-F238E27FC236}">
                <a16:creationId xmlns:a16="http://schemas.microsoft.com/office/drawing/2014/main" id="{79AEA098-683A-49BB-BDB8-D25DDC42E013}"/>
              </a:ext>
            </a:extLst>
          </p:cNvPr>
          <p:cNvPicPr>
            <a:picLocks noChangeAspect="1"/>
          </p:cNvPicPr>
          <p:nvPr/>
        </p:nvPicPr>
        <p:blipFill>
          <a:blip r:embed="rId3">
            <a:duotone>
              <a:schemeClr val="accent3">
                <a:shade val="45000"/>
                <a:satMod val="135000"/>
              </a:schemeClr>
              <a:prstClr val="white"/>
            </a:duotone>
          </a:blip>
          <a:stretch>
            <a:fillRect/>
          </a:stretch>
        </p:blipFill>
        <p:spPr>
          <a:xfrm rot="1788575">
            <a:off x="2175497" y="5765752"/>
            <a:ext cx="2487848" cy="225656"/>
          </a:xfrm>
          <a:prstGeom prst="rect">
            <a:avLst/>
          </a:prstGeom>
        </p:spPr>
      </p:pic>
      <p:sp>
        <p:nvSpPr>
          <p:cNvPr id="12" name="TextBox 11">
            <a:extLst>
              <a:ext uri="{FF2B5EF4-FFF2-40B4-BE49-F238E27FC236}">
                <a16:creationId xmlns:a16="http://schemas.microsoft.com/office/drawing/2014/main" id="{E537B9E0-6A52-485C-A93C-AE907C4A44B9}"/>
              </a:ext>
            </a:extLst>
          </p:cNvPr>
          <p:cNvSpPr txBox="1"/>
          <p:nvPr/>
        </p:nvSpPr>
        <p:spPr>
          <a:xfrm>
            <a:off x="115162" y="1481138"/>
            <a:ext cx="2214389" cy="627864"/>
          </a:xfrm>
          <a:prstGeom prst="rect">
            <a:avLst/>
          </a:prstGeom>
          <a:noFill/>
        </p:spPr>
        <p:txBody>
          <a:bodyPr wrap="none" lIns="182880" tIns="146304" rIns="182880" bIns="146304" rtlCol="0">
            <a:spAutoFit/>
          </a:bodyPr>
          <a:lstStyle/>
          <a:p>
            <a:pPr>
              <a:lnSpc>
                <a:spcPct val="90000"/>
              </a:lnSpc>
            </a:pPr>
            <a:r>
              <a:rPr lang="en-US" sz="2400" dirty="0">
                <a:gradFill>
                  <a:gsLst>
                    <a:gs pos="2917">
                      <a:schemeClr val="tx1"/>
                    </a:gs>
                    <a:gs pos="30000">
                      <a:schemeClr val="tx1"/>
                    </a:gs>
                  </a:gsLst>
                  <a:lin ang="5400000" scaled="0"/>
                </a:gradFill>
              </a:rPr>
              <a:t>Business User</a:t>
            </a:r>
          </a:p>
        </p:txBody>
      </p:sp>
      <p:sp>
        <p:nvSpPr>
          <p:cNvPr id="13" name="TextBox 12">
            <a:extLst>
              <a:ext uri="{FF2B5EF4-FFF2-40B4-BE49-F238E27FC236}">
                <a16:creationId xmlns:a16="http://schemas.microsoft.com/office/drawing/2014/main" id="{EA3F36EF-8CEE-452D-B0F3-EF7253179166}"/>
              </a:ext>
            </a:extLst>
          </p:cNvPr>
          <p:cNvSpPr txBox="1"/>
          <p:nvPr/>
        </p:nvSpPr>
        <p:spPr>
          <a:xfrm>
            <a:off x="55051" y="5880719"/>
            <a:ext cx="2753831" cy="627864"/>
          </a:xfrm>
          <a:prstGeom prst="rect">
            <a:avLst/>
          </a:prstGeom>
          <a:noFill/>
        </p:spPr>
        <p:txBody>
          <a:bodyPr wrap="none" lIns="182880" tIns="146304" rIns="182880" bIns="146304" rtlCol="0">
            <a:spAutoFit/>
          </a:bodyPr>
          <a:lstStyle/>
          <a:p>
            <a:pPr algn="ctr">
              <a:lnSpc>
                <a:spcPct val="90000"/>
              </a:lnSpc>
            </a:pPr>
            <a:r>
              <a:rPr lang="en-US" sz="2400" dirty="0">
                <a:gradFill>
                  <a:gsLst>
                    <a:gs pos="2917">
                      <a:schemeClr val="tx1"/>
                    </a:gs>
                    <a:gs pos="30000">
                      <a:schemeClr val="tx1"/>
                    </a:gs>
                  </a:gsLst>
                  <a:lin ang="5400000" scaled="0"/>
                </a:gradFill>
              </a:rPr>
              <a:t>User IT / Advance</a:t>
            </a:r>
          </a:p>
        </p:txBody>
      </p:sp>
      <p:pic>
        <p:nvPicPr>
          <p:cNvPr id="14" name="Picture 13">
            <a:extLst>
              <a:ext uri="{FF2B5EF4-FFF2-40B4-BE49-F238E27FC236}">
                <a16:creationId xmlns:a16="http://schemas.microsoft.com/office/drawing/2014/main" id="{B508F1A4-C1D0-4D14-B013-B09689ADDAFE}"/>
              </a:ext>
            </a:extLst>
          </p:cNvPr>
          <p:cNvPicPr>
            <a:picLocks noChangeAspect="1"/>
          </p:cNvPicPr>
          <p:nvPr/>
        </p:nvPicPr>
        <p:blipFill>
          <a:blip r:embed="rId4"/>
          <a:stretch>
            <a:fillRect/>
          </a:stretch>
        </p:blipFill>
        <p:spPr>
          <a:xfrm>
            <a:off x="457597" y="2140673"/>
            <a:ext cx="1206609" cy="1212573"/>
          </a:xfrm>
          <a:prstGeom prst="rect">
            <a:avLst/>
          </a:prstGeom>
        </p:spPr>
      </p:pic>
      <p:pic>
        <p:nvPicPr>
          <p:cNvPr id="15" name="Picture 14">
            <a:extLst>
              <a:ext uri="{FF2B5EF4-FFF2-40B4-BE49-F238E27FC236}">
                <a16:creationId xmlns:a16="http://schemas.microsoft.com/office/drawing/2014/main" id="{F3521223-2DE8-49D1-AB07-C650E561F422}"/>
              </a:ext>
            </a:extLst>
          </p:cNvPr>
          <p:cNvPicPr>
            <a:picLocks noChangeAspect="1"/>
          </p:cNvPicPr>
          <p:nvPr/>
        </p:nvPicPr>
        <p:blipFill>
          <a:blip r:embed="rId5"/>
          <a:stretch>
            <a:fillRect/>
          </a:stretch>
        </p:blipFill>
        <p:spPr>
          <a:xfrm>
            <a:off x="310553" y="4049258"/>
            <a:ext cx="1894725" cy="1786823"/>
          </a:xfrm>
          <a:prstGeom prst="rect">
            <a:avLst/>
          </a:prstGeom>
        </p:spPr>
      </p:pic>
      <p:sp>
        <p:nvSpPr>
          <p:cNvPr id="17" name="AutoShape 3">
            <a:extLst>
              <a:ext uri="{FF2B5EF4-FFF2-40B4-BE49-F238E27FC236}">
                <a16:creationId xmlns:a16="http://schemas.microsoft.com/office/drawing/2014/main" id="{D5EF6DE9-9B92-4BC9-B84D-9AD5AE26BC6F}"/>
              </a:ext>
            </a:extLst>
          </p:cNvPr>
          <p:cNvSpPr>
            <a:spLocks noChangeAspect="1" noChangeArrowheads="1" noTextEdit="1"/>
          </p:cNvSpPr>
          <p:nvPr/>
        </p:nvSpPr>
        <p:spPr bwMode="auto">
          <a:xfrm>
            <a:off x="1782763" y="2619002"/>
            <a:ext cx="2487612"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2CF34F87-F04B-4474-AFC5-223DF34C623C}"/>
              </a:ext>
            </a:extLst>
          </p:cNvPr>
          <p:cNvSpPr>
            <a:spLocks/>
          </p:cNvSpPr>
          <p:nvPr/>
        </p:nvSpPr>
        <p:spPr bwMode="auto">
          <a:xfrm>
            <a:off x="4064000" y="2619002"/>
            <a:ext cx="211137" cy="217488"/>
          </a:xfrm>
          <a:custGeom>
            <a:avLst/>
            <a:gdLst>
              <a:gd name="T0" fmla="*/ 65 w 433"/>
              <a:gd name="T1" fmla="*/ 97 h 431"/>
              <a:gd name="T2" fmla="*/ 335 w 433"/>
              <a:gd name="T3" fmla="*/ 66 h 431"/>
              <a:gd name="T4" fmla="*/ 368 w 433"/>
              <a:gd name="T5" fmla="*/ 335 h 431"/>
              <a:gd name="T6" fmla="*/ 98 w 433"/>
              <a:gd name="T7" fmla="*/ 365 h 431"/>
              <a:gd name="T8" fmla="*/ 65 w 433"/>
              <a:gd name="T9" fmla="*/ 97 h 431"/>
            </a:gdLst>
            <a:ahLst/>
            <a:cxnLst>
              <a:cxn ang="0">
                <a:pos x="T0" y="T1"/>
              </a:cxn>
              <a:cxn ang="0">
                <a:pos x="T2" y="T3"/>
              </a:cxn>
              <a:cxn ang="0">
                <a:pos x="T4" y="T5"/>
              </a:cxn>
              <a:cxn ang="0">
                <a:pos x="T6" y="T7"/>
              </a:cxn>
              <a:cxn ang="0">
                <a:pos x="T8" y="T9"/>
              </a:cxn>
            </a:cxnLst>
            <a:rect l="0" t="0" r="r" b="b"/>
            <a:pathLst>
              <a:path w="433" h="431">
                <a:moveTo>
                  <a:pt x="65" y="97"/>
                </a:moveTo>
                <a:cubicBezTo>
                  <a:pt x="131" y="14"/>
                  <a:pt x="251" y="0"/>
                  <a:pt x="335" y="66"/>
                </a:cubicBezTo>
                <a:cubicBezTo>
                  <a:pt x="419" y="132"/>
                  <a:pt x="433" y="252"/>
                  <a:pt x="368" y="335"/>
                </a:cubicBezTo>
                <a:cubicBezTo>
                  <a:pt x="303" y="418"/>
                  <a:pt x="182" y="431"/>
                  <a:pt x="98" y="365"/>
                </a:cubicBezTo>
                <a:cubicBezTo>
                  <a:pt x="15" y="300"/>
                  <a:pt x="0" y="179"/>
                  <a:pt x="65" y="97"/>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5080CB14-66C5-4765-8C04-EA6464B85B53}"/>
              </a:ext>
            </a:extLst>
          </p:cNvPr>
          <p:cNvSpPr>
            <a:spLocks/>
          </p:cNvSpPr>
          <p:nvPr/>
        </p:nvSpPr>
        <p:spPr bwMode="auto">
          <a:xfrm>
            <a:off x="4064000" y="2619002"/>
            <a:ext cx="209550" cy="217488"/>
          </a:xfrm>
          <a:custGeom>
            <a:avLst/>
            <a:gdLst>
              <a:gd name="T0" fmla="*/ 19 w 132"/>
              <a:gd name="T1" fmla="*/ 31 h 137"/>
              <a:gd name="T2" fmla="*/ 102 w 132"/>
              <a:gd name="T3" fmla="*/ 21 h 137"/>
              <a:gd name="T4" fmla="*/ 113 w 132"/>
              <a:gd name="T5" fmla="*/ 106 h 137"/>
              <a:gd name="T6" fmla="*/ 30 w 132"/>
              <a:gd name="T7" fmla="*/ 116 h 137"/>
              <a:gd name="T8" fmla="*/ 19 w 132"/>
              <a:gd name="T9" fmla="*/ 31 h 137"/>
            </a:gdLst>
            <a:ahLst/>
            <a:cxnLst>
              <a:cxn ang="0">
                <a:pos x="T0" y="T1"/>
              </a:cxn>
              <a:cxn ang="0">
                <a:pos x="T2" y="T3"/>
              </a:cxn>
              <a:cxn ang="0">
                <a:pos x="T4" y="T5"/>
              </a:cxn>
              <a:cxn ang="0">
                <a:pos x="T6" y="T7"/>
              </a:cxn>
              <a:cxn ang="0">
                <a:pos x="T8" y="T9"/>
              </a:cxn>
            </a:cxnLst>
            <a:rect l="0" t="0" r="r" b="b"/>
            <a:pathLst>
              <a:path w="132" h="137">
                <a:moveTo>
                  <a:pt x="19" y="31"/>
                </a:moveTo>
                <a:cubicBezTo>
                  <a:pt x="40" y="4"/>
                  <a:pt x="77" y="0"/>
                  <a:pt x="102" y="21"/>
                </a:cubicBezTo>
                <a:cubicBezTo>
                  <a:pt x="128" y="42"/>
                  <a:pt x="132" y="80"/>
                  <a:pt x="113" y="106"/>
                </a:cubicBezTo>
                <a:cubicBezTo>
                  <a:pt x="93" y="133"/>
                  <a:pt x="55" y="137"/>
                  <a:pt x="30" y="116"/>
                </a:cubicBezTo>
                <a:cubicBezTo>
                  <a:pt x="4" y="95"/>
                  <a:pt x="0" y="57"/>
                  <a:pt x="19" y="31"/>
                </a:cubicBezTo>
              </a:path>
            </a:pathLst>
          </a:custGeom>
          <a:solidFill>
            <a:schemeClr val="tx1"/>
          </a:solidFill>
          <a:ln w="7938"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63FA35B9-890A-46EF-AEFC-5CC384EE6745}"/>
              </a:ext>
            </a:extLst>
          </p:cNvPr>
          <p:cNvSpPr>
            <a:spLocks/>
          </p:cNvSpPr>
          <p:nvPr/>
        </p:nvSpPr>
        <p:spPr bwMode="auto">
          <a:xfrm>
            <a:off x="3609975" y="2633290"/>
            <a:ext cx="196850" cy="203200"/>
          </a:xfrm>
          <a:custGeom>
            <a:avLst/>
            <a:gdLst>
              <a:gd name="T0" fmla="*/ 61 w 405"/>
              <a:gd name="T1" fmla="*/ 90 h 403"/>
              <a:gd name="T2" fmla="*/ 313 w 405"/>
              <a:gd name="T3" fmla="*/ 61 h 403"/>
              <a:gd name="T4" fmla="*/ 344 w 405"/>
              <a:gd name="T5" fmla="*/ 312 h 403"/>
              <a:gd name="T6" fmla="*/ 92 w 405"/>
              <a:gd name="T7" fmla="*/ 341 h 403"/>
              <a:gd name="T8" fmla="*/ 61 w 405"/>
              <a:gd name="T9" fmla="*/ 90 h 403"/>
            </a:gdLst>
            <a:ahLst/>
            <a:cxnLst>
              <a:cxn ang="0">
                <a:pos x="T0" y="T1"/>
              </a:cxn>
              <a:cxn ang="0">
                <a:pos x="T2" y="T3"/>
              </a:cxn>
              <a:cxn ang="0">
                <a:pos x="T4" y="T5"/>
              </a:cxn>
              <a:cxn ang="0">
                <a:pos x="T6" y="T7"/>
              </a:cxn>
              <a:cxn ang="0">
                <a:pos x="T8" y="T9"/>
              </a:cxn>
            </a:cxnLst>
            <a:rect l="0" t="0" r="r" b="b"/>
            <a:pathLst>
              <a:path w="405" h="403">
                <a:moveTo>
                  <a:pt x="61" y="90"/>
                </a:moveTo>
                <a:cubicBezTo>
                  <a:pt x="122" y="12"/>
                  <a:pt x="235" y="0"/>
                  <a:pt x="313" y="61"/>
                </a:cubicBezTo>
                <a:cubicBezTo>
                  <a:pt x="392" y="123"/>
                  <a:pt x="405" y="235"/>
                  <a:pt x="344" y="312"/>
                </a:cubicBezTo>
                <a:cubicBezTo>
                  <a:pt x="283" y="390"/>
                  <a:pt x="170" y="403"/>
                  <a:pt x="92" y="341"/>
                </a:cubicBezTo>
                <a:cubicBezTo>
                  <a:pt x="14" y="280"/>
                  <a:pt x="0" y="167"/>
                  <a:pt x="61" y="90"/>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E9FF9F87-A06B-46EB-A053-D97491B2CBA6}"/>
              </a:ext>
            </a:extLst>
          </p:cNvPr>
          <p:cNvSpPr>
            <a:spLocks/>
          </p:cNvSpPr>
          <p:nvPr/>
        </p:nvSpPr>
        <p:spPr bwMode="auto">
          <a:xfrm>
            <a:off x="3155950" y="2633290"/>
            <a:ext cx="196850" cy="203200"/>
          </a:xfrm>
          <a:custGeom>
            <a:avLst/>
            <a:gdLst>
              <a:gd name="T0" fmla="*/ 61 w 405"/>
              <a:gd name="T1" fmla="*/ 90 h 403"/>
              <a:gd name="T2" fmla="*/ 313 w 405"/>
              <a:gd name="T3" fmla="*/ 61 h 403"/>
              <a:gd name="T4" fmla="*/ 344 w 405"/>
              <a:gd name="T5" fmla="*/ 312 h 403"/>
              <a:gd name="T6" fmla="*/ 92 w 405"/>
              <a:gd name="T7" fmla="*/ 341 h 403"/>
              <a:gd name="T8" fmla="*/ 61 w 405"/>
              <a:gd name="T9" fmla="*/ 90 h 403"/>
            </a:gdLst>
            <a:ahLst/>
            <a:cxnLst>
              <a:cxn ang="0">
                <a:pos x="T0" y="T1"/>
              </a:cxn>
              <a:cxn ang="0">
                <a:pos x="T2" y="T3"/>
              </a:cxn>
              <a:cxn ang="0">
                <a:pos x="T4" y="T5"/>
              </a:cxn>
              <a:cxn ang="0">
                <a:pos x="T6" y="T7"/>
              </a:cxn>
              <a:cxn ang="0">
                <a:pos x="T8" y="T9"/>
              </a:cxn>
            </a:cxnLst>
            <a:rect l="0" t="0" r="r" b="b"/>
            <a:pathLst>
              <a:path w="405" h="403">
                <a:moveTo>
                  <a:pt x="61" y="90"/>
                </a:moveTo>
                <a:cubicBezTo>
                  <a:pt x="122" y="12"/>
                  <a:pt x="235" y="0"/>
                  <a:pt x="313" y="61"/>
                </a:cubicBezTo>
                <a:cubicBezTo>
                  <a:pt x="391" y="123"/>
                  <a:pt x="405" y="235"/>
                  <a:pt x="344" y="312"/>
                </a:cubicBezTo>
                <a:cubicBezTo>
                  <a:pt x="283" y="390"/>
                  <a:pt x="170" y="403"/>
                  <a:pt x="92" y="341"/>
                </a:cubicBezTo>
                <a:cubicBezTo>
                  <a:pt x="14" y="280"/>
                  <a:pt x="0" y="167"/>
                  <a:pt x="61" y="90"/>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E32A442A-F759-4758-8B81-10BE232BA51F}"/>
              </a:ext>
            </a:extLst>
          </p:cNvPr>
          <p:cNvSpPr>
            <a:spLocks/>
          </p:cNvSpPr>
          <p:nvPr/>
        </p:nvSpPr>
        <p:spPr bwMode="auto">
          <a:xfrm>
            <a:off x="1779588" y="2633290"/>
            <a:ext cx="211137" cy="215900"/>
          </a:xfrm>
          <a:custGeom>
            <a:avLst/>
            <a:gdLst>
              <a:gd name="T0" fmla="*/ 65 w 433"/>
              <a:gd name="T1" fmla="*/ 96 h 431"/>
              <a:gd name="T2" fmla="*/ 335 w 433"/>
              <a:gd name="T3" fmla="*/ 65 h 431"/>
              <a:gd name="T4" fmla="*/ 368 w 433"/>
              <a:gd name="T5" fmla="*/ 334 h 431"/>
              <a:gd name="T6" fmla="*/ 98 w 433"/>
              <a:gd name="T7" fmla="*/ 365 h 431"/>
              <a:gd name="T8" fmla="*/ 65 w 433"/>
              <a:gd name="T9" fmla="*/ 96 h 431"/>
            </a:gdLst>
            <a:ahLst/>
            <a:cxnLst>
              <a:cxn ang="0">
                <a:pos x="T0" y="T1"/>
              </a:cxn>
              <a:cxn ang="0">
                <a:pos x="T2" y="T3"/>
              </a:cxn>
              <a:cxn ang="0">
                <a:pos x="T4" y="T5"/>
              </a:cxn>
              <a:cxn ang="0">
                <a:pos x="T6" y="T7"/>
              </a:cxn>
              <a:cxn ang="0">
                <a:pos x="T8" y="T9"/>
              </a:cxn>
            </a:cxnLst>
            <a:rect l="0" t="0" r="r" b="b"/>
            <a:pathLst>
              <a:path w="433" h="431">
                <a:moveTo>
                  <a:pt x="65" y="96"/>
                </a:moveTo>
                <a:cubicBezTo>
                  <a:pt x="130" y="14"/>
                  <a:pt x="251" y="0"/>
                  <a:pt x="335" y="65"/>
                </a:cubicBezTo>
                <a:cubicBezTo>
                  <a:pt x="418" y="131"/>
                  <a:pt x="433" y="252"/>
                  <a:pt x="368" y="334"/>
                </a:cubicBezTo>
                <a:cubicBezTo>
                  <a:pt x="302" y="417"/>
                  <a:pt x="182" y="431"/>
                  <a:pt x="98" y="365"/>
                </a:cubicBezTo>
                <a:cubicBezTo>
                  <a:pt x="15" y="299"/>
                  <a:pt x="0" y="179"/>
                  <a:pt x="65" y="96"/>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32349CE-2728-4BC1-8197-8F469F840903}"/>
              </a:ext>
            </a:extLst>
          </p:cNvPr>
          <p:cNvSpPr>
            <a:spLocks/>
          </p:cNvSpPr>
          <p:nvPr/>
        </p:nvSpPr>
        <p:spPr bwMode="auto">
          <a:xfrm>
            <a:off x="2246313" y="2633290"/>
            <a:ext cx="196850" cy="203200"/>
          </a:xfrm>
          <a:custGeom>
            <a:avLst/>
            <a:gdLst>
              <a:gd name="T0" fmla="*/ 61 w 405"/>
              <a:gd name="T1" fmla="*/ 90 h 403"/>
              <a:gd name="T2" fmla="*/ 313 w 405"/>
              <a:gd name="T3" fmla="*/ 61 h 403"/>
              <a:gd name="T4" fmla="*/ 344 w 405"/>
              <a:gd name="T5" fmla="*/ 312 h 403"/>
              <a:gd name="T6" fmla="*/ 92 w 405"/>
              <a:gd name="T7" fmla="*/ 341 h 403"/>
              <a:gd name="T8" fmla="*/ 61 w 405"/>
              <a:gd name="T9" fmla="*/ 90 h 403"/>
            </a:gdLst>
            <a:ahLst/>
            <a:cxnLst>
              <a:cxn ang="0">
                <a:pos x="T0" y="T1"/>
              </a:cxn>
              <a:cxn ang="0">
                <a:pos x="T2" y="T3"/>
              </a:cxn>
              <a:cxn ang="0">
                <a:pos x="T4" y="T5"/>
              </a:cxn>
              <a:cxn ang="0">
                <a:pos x="T6" y="T7"/>
              </a:cxn>
              <a:cxn ang="0">
                <a:pos x="T8" y="T9"/>
              </a:cxn>
            </a:cxnLst>
            <a:rect l="0" t="0" r="r" b="b"/>
            <a:pathLst>
              <a:path w="405" h="403">
                <a:moveTo>
                  <a:pt x="61" y="90"/>
                </a:moveTo>
                <a:cubicBezTo>
                  <a:pt x="122" y="12"/>
                  <a:pt x="235" y="0"/>
                  <a:pt x="313" y="61"/>
                </a:cubicBezTo>
                <a:cubicBezTo>
                  <a:pt x="391" y="123"/>
                  <a:pt x="405" y="235"/>
                  <a:pt x="344" y="312"/>
                </a:cubicBezTo>
                <a:cubicBezTo>
                  <a:pt x="283" y="390"/>
                  <a:pt x="170" y="403"/>
                  <a:pt x="92" y="341"/>
                </a:cubicBezTo>
                <a:cubicBezTo>
                  <a:pt x="14" y="280"/>
                  <a:pt x="0" y="167"/>
                  <a:pt x="61" y="90"/>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B40548C2-56F4-4038-8B7A-94777A8E0D8C}"/>
              </a:ext>
            </a:extLst>
          </p:cNvPr>
          <p:cNvSpPr>
            <a:spLocks/>
          </p:cNvSpPr>
          <p:nvPr/>
        </p:nvSpPr>
        <p:spPr bwMode="auto">
          <a:xfrm>
            <a:off x="2700338" y="2633290"/>
            <a:ext cx="196850" cy="203200"/>
          </a:xfrm>
          <a:custGeom>
            <a:avLst/>
            <a:gdLst>
              <a:gd name="T0" fmla="*/ 61 w 405"/>
              <a:gd name="T1" fmla="*/ 90 h 403"/>
              <a:gd name="T2" fmla="*/ 314 w 405"/>
              <a:gd name="T3" fmla="*/ 61 h 403"/>
              <a:gd name="T4" fmla="*/ 344 w 405"/>
              <a:gd name="T5" fmla="*/ 312 h 403"/>
              <a:gd name="T6" fmla="*/ 92 w 405"/>
              <a:gd name="T7" fmla="*/ 341 h 403"/>
              <a:gd name="T8" fmla="*/ 61 w 405"/>
              <a:gd name="T9" fmla="*/ 90 h 403"/>
            </a:gdLst>
            <a:ahLst/>
            <a:cxnLst>
              <a:cxn ang="0">
                <a:pos x="T0" y="T1"/>
              </a:cxn>
              <a:cxn ang="0">
                <a:pos x="T2" y="T3"/>
              </a:cxn>
              <a:cxn ang="0">
                <a:pos x="T4" y="T5"/>
              </a:cxn>
              <a:cxn ang="0">
                <a:pos x="T6" y="T7"/>
              </a:cxn>
              <a:cxn ang="0">
                <a:pos x="T8" y="T9"/>
              </a:cxn>
            </a:cxnLst>
            <a:rect l="0" t="0" r="r" b="b"/>
            <a:pathLst>
              <a:path w="405" h="403">
                <a:moveTo>
                  <a:pt x="61" y="90"/>
                </a:moveTo>
                <a:cubicBezTo>
                  <a:pt x="122" y="12"/>
                  <a:pt x="235" y="0"/>
                  <a:pt x="314" y="61"/>
                </a:cubicBezTo>
                <a:cubicBezTo>
                  <a:pt x="392" y="123"/>
                  <a:pt x="405" y="235"/>
                  <a:pt x="344" y="312"/>
                </a:cubicBezTo>
                <a:cubicBezTo>
                  <a:pt x="283" y="390"/>
                  <a:pt x="170" y="403"/>
                  <a:pt x="92" y="341"/>
                </a:cubicBezTo>
                <a:cubicBezTo>
                  <a:pt x="14" y="280"/>
                  <a:pt x="0" y="167"/>
                  <a:pt x="61" y="90"/>
                </a:cubicBezTo>
              </a:path>
            </a:pathLst>
          </a:custGeom>
          <a:solidFill>
            <a:schemeClr val="tx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9289219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967092"/>
            <a:ext cx="10852398" cy="412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b="1" dirty="0"/>
              <a:t>Module 1: Get started with Microsoft PowerApps</a:t>
            </a:r>
          </a:p>
          <a:p>
            <a:pPr>
              <a:buClr>
                <a:schemeClr val="tx1"/>
              </a:buClr>
            </a:pPr>
            <a:r>
              <a:rPr lang="en-US" sz="2800" b="1" dirty="0"/>
              <a:t>Module 2: PowerApps Hands-on Lab</a:t>
            </a:r>
          </a:p>
          <a:p>
            <a:pPr>
              <a:buClr>
                <a:schemeClr val="tx1"/>
              </a:buClr>
            </a:pPr>
            <a:r>
              <a:rPr lang="en-US" sz="2800" dirty="0">
                <a:solidFill>
                  <a:schemeClr val="bg1">
                    <a:lumMod val="40000"/>
                    <a:lumOff val="60000"/>
                  </a:schemeClr>
                </a:solidFill>
              </a:rPr>
              <a:t>Module 3: Get started with Microsoft Flow</a:t>
            </a:r>
          </a:p>
          <a:p>
            <a:pPr>
              <a:buClr>
                <a:schemeClr val="tx1"/>
              </a:buClr>
            </a:pPr>
            <a:r>
              <a:rPr lang="en-US" sz="2800" dirty="0">
                <a:solidFill>
                  <a:schemeClr val="bg1">
                    <a:lumMod val="40000"/>
                    <a:lumOff val="60000"/>
                  </a:schemeClr>
                </a:solidFill>
              </a:rPr>
              <a:t>Module 4: Flow Hands-on Lab</a:t>
            </a:r>
          </a:p>
          <a:p>
            <a:pPr>
              <a:buClr>
                <a:schemeClr val="tx1"/>
              </a:buClr>
            </a:pPr>
            <a:r>
              <a:rPr lang="en-US" sz="2800" dirty="0">
                <a:solidFill>
                  <a:schemeClr val="bg1">
                    <a:lumMod val="40000"/>
                    <a:lumOff val="60000"/>
                  </a:schemeClr>
                </a:solidFill>
              </a:rPr>
              <a:t>Module 5: PowerApps and Flow Hands-on Lab</a:t>
            </a:r>
          </a:p>
          <a:p>
            <a:pPr>
              <a:buClr>
                <a:schemeClr val="tx1"/>
              </a:buClr>
            </a:pPr>
            <a:r>
              <a:rPr lang="en-US" sz="2800" dirty="0">
                <a:solidFill>
                  <a:schemeClr val="bg1">
                    <a:lumMod val="40000"/>
                    <a:lumOff val="60000"/>
                  </a:schemeClr>
                </a:solidFill>
              </a:rPr>
              <a:t>Module 6: Playing with these tools</a:t>
            </a:r>
          </a:p>
          <a:p>
            <a:pPr>
              <a:buClr>
                <a:schemeClr val="tx1"/>
              </a:buClr>
            </a:pPr>
            <a:endParaRPr lang="en-US" sz="2800" dirty="0">
              <a:solidFill>
                <a:schemeClr val="bg1">
                  <a:lumMod val="40000"/>
                  <a:lumOff val="60000"/>
                </a:schemeClr>
              </a:solidFill>
            </a:endParaRPr>
          </a:p>
        </p:txBody>
      </p:sp>
    </p:spTree>
    <p:extLst>
      <p:ext uri="{BB962C8B-B14F-4D97-AF65-F5344CB8AC3E}">
        <p14:creationId xmlns:p14="http://schemas.microsoft.com/office/powerpoint/2010/main" val="40171728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smtClean="0">
                <a:solidFill>
                  <a:srgbClr val="505050"/>
                </a:solidFill>
              </a:rPr>
              <a:pPr/>
              <a:t>20</a:t>
            </a:fld>
            <a:endParaRPr lang="pt-PT">
              <a:solidFill>
                <a:srgbClr val="505050"/>
              </a:solidFill>
            </a:endParaRPr>
          </a:p>
        </p:txBody>
      </p:sp>
      <p:sp>
        <p:nvSpPr>
          <p:cNvPr id="5" name="Title 4"/>
          <p:cNvSpPr>
            <a:spLocks noGrp="1"/>
          </p:cNvSpPr>
          <p:nvPr>
            <p:ph type="ctrTitle"/>
          </p:nvPr>
        </p:nvSpPr>
        <p:spPr>
          <a:xfrm>
            <a:off x="274638" y="2142636"/>
            <a:ext cx="11228387" cy="1720381"/>
          </a:xfrm>
        </p:spPr>
        <p:txBody>
          <a:bodyPr/>
          <a:lstStyle/>
          <a:p>
            <a:r>
              <a:rPr lang="en-US" dirty="0"/>
              <a:t>Lesson 1.1</a:t>
            </a:r>
            <a:br>
              <a:rPr lang="en-US" dirty="0"/>
            </a:br>
            <a:r>
              <a:rPr lang="en-US" dirty="0"/>
              <a:t>PowerApps 101</a:t>
            </a:r>
            <a:br>
              <a:rPr lang="en-US" dirty="0"/>
            </a:br>
            <a:endParaRPr lang="pt-PT" dirty="0"/>
          </a:p>
        </p:txBody>
      </p:sp>
    </p:spTree>
    <p:extLst>
      <p:ext uri="{BB962C8B-B14F-4D97-AF65-F5344CB8AC3E}">
        <p14:creationId xmlns:p14="http://schemas.microsoft.com/office/powerpoint/2010/main" val="4376791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endParaRPr lang="en-US" sz="4800" dirty="0"/>
          </a:p>
        </p:txBody>
      </p:sp>
      <p:sp>
        <p:nvSpPr>
          <p:cNvPr id="8" name="Text Placeholder 2"/>
          <p:cNvSpPr txBox="1">
            <a:spLocks/>
          </p:cNvSpPr>
          <p:nvPr/>
        </p:nvSpPr>
        <p:spPr bwMode="auto">
          <a:xfrm>
            <a:off x="478407" y="1513153"/>
            <a:ext cx="11356454"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FFFFFF"/>
              </a:buClr>
              <a:buNone/>
            </a:pPr>
            <a:r>
              <a:rPr lang="en-US" sz="2800" dirty="0">
                <a:solidFill>
                  <a:srgbClr val="FFFFFF"/>
                </a:solidFill>
                <a:latin typeface="Segoe UI Light"/>
              </a:rPr>
              <a:t>https://docs.microsoft.com/pt-br/learn/browse/?products=bizapps-power-apps&amp;resource_type=learning%2520path</a:t>
            </a:r>
          </a:p>
        </p:txBody>
      </p:sp>
      <p:pic>
        <p:nvPicPr>
          <p:cNvPr id="2" name="Picture 1">
            <a:extLst>
              <a:ext uri="{FF2B5EF4-FFF2-40B4-BE49-F238E27FC236}">
                <a16:creationId xmlns:a16="http://schemas.microsoft.com/office/drawing/2014/main" id="{8687D5A8-108C-4369-89B2-25DD93A27644}"/>
              </a:ext>
            </a:extLst>
          </p:cNvPr>
          <p:cNvPicPr>
            <a:picLocks noChangeAspect="1"/>
          </p:cNvPicPr>
          <p:nvPr/>
        </p:nvPicPr>
        <p:blipFill>
          <a:blip r:embed="rId4"/>
          <a:stretch>
            <a:fillRect/>
          </a:stretch>
        </p:blipFill>
        <p:spPr>
          <a:xfrm>
            <a:off x="4274021" y="2886177"/>
            <a:ext cx="7959253" cy="3806325"/>
          </a:xfrm>
          <a:prstGeom prst="rect">
            <a:avLst/>
          </a:prstGeom>
        </p:spPr>
      </p:pic>
    </p:spTree>
    <p:extLst>
      <p:ext uri="{BB962C8B-B14F-4D97-AF65-F5344CB8AC3E}">
        <p14:creationId xmlns:p14="http://schemas.microsoft.com/office/powerpoint/2010/main" val="309674580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endParaRPr lang="en-US" sz="4800" dirty="0"/>
          </a:p>
        </p:txBody>
      </p:sp>
      <p:sp>
        <p:nvSpPr>
          <p:cNvPr id="8" name="Text Placeholder 2"/>
          <p:cNvSpPr txBox="1">
            <a:spLocks/>
          </p:cNvSpPr>
          <p:nvPr/>
        </p:nvSpPr>
        <p:spPr bwMode="auto">
          <a:xfrm>
            <a:off x="1604267" y="4721267"/>
            <a:ext cx="11356454" cy="1696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marL="0" indent="0">
              <a:buClr>
                <a:srgbClr val="FFFFFF"/>
              </a:buClr>
              <a:buNone/>
            </a:pPr>
            <a:endParaRPr lang="pt-PT" sz="2800" dirty="0">
              <a:solidFill>
                <a:srgbClr val="FFFFFF"/>
              </a:solidFill>
              <a:latin typeface="Segoe UI Light"/>
            </a:endParaRPr>
          </a:p>
          <a:p>
            <a:pPr marL="0" indent="0">
              <a:buClr>
                <a:srgbClr val="FFFFFF"/>
              </a:buClr>
              <a:buNone/>
            </a:pPr>
            <a:endParaRPr lang="pt-PT" sz="2800" dirty="0">
              <a:solidFill>
                <a:srgbClr val="FFFFFF"/>
              </a:solidFill>
              <a:latin typeface="Segoe UI Light"/>
            </a:endParaRPr>
          </a:p>
          <a:p>
            <a:pPr marL="0" indent="0">
              <a:buClr>
                <a:srgbClr val="FFFFFF"/>
              </a:buClr>
              <a:buNone/>
            </a:pPr>
            <a:endParaRPr lang="en-US" sz="2800" dirty="0">
              <a:solidFill>
                <a:srgbClr val="FFFFFF"/>
              </a:solidFill>
              <a:latin typeface="Segoe UI Light"/>
            </a:endParaRPr>
          </a:p>
        </p:txBody>
      </p:sp>
      <p:pic>
        <p:nvPicPr>
          <p:cNvPr id="27650" name="Picture 2" descr="Resultado de imagem para powerapps bas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418" y="1389059"/>
            <a:ext cx="10023637" cy="5311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92890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endParaRPr lang="en-US" sz="4800" dirty="0"/>
          </a:p>
        </p:txBody>
      </p:sp>
      <p:pic>
        <p:nvPicPr>
          <p:cNvPr id="28674" name="Picture 2" descr="Resultado de imagem para powerapps bas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89" y="910261"/>
            <a:ext cx="6461739" cy="34242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773" y="1481138"/>
            <a:ext cx="4896544" cy="4801314"/>
          </a:xfrm>
          <a:prstGeom prst="rect">
            <a:avLst/>
          </a:prstGeom>
        </p:spPr>
        <p:txBody>
          <a:bodyPr wrap="square">
            <a:spAutoFit/>
          </a:bodyPr>
          <a:lstStyle/>
          <a:p>
            <a:r>
              <a:rPr lang="x-none" dirty="0">
                <a:latin typeface="+mj-lt"/>
              </a:rPr>
              <a:t>1 - Screens - permite escolher qual o screen que queremos manipular no momento</a:t>
            </a:r>
            <a:endParaRPr lang="pt-PT" dirty="0">
              <a:latin typeface="+mj-lt"/>
            </a:endParaRPr>
          </a:p>
          <a:p>
            <a:endParaRPr lang="x-none" dirty="0">
              <a:latin typeface="+mj-lt"/>
            </a:endParaRPr>
          </a:p>
          <a:p>
            <a:r>
              <a:rPr lang="x-none" dirty="0">
                <a:latin typeface="+mj-lt"/>
              </a:rPr>
              <a:t>2 - Screen/Canvas editor - zona de fogo. Onde a magia acontece</a:t>
            </a:r>
            <a:endParaRPr lang="pt-PT" dirty="0">
              <a:latin typeface="+mj-lt"/>
            </a:endParaRPr>
          </a:p>
          <a:p>
            <a:endParaRPr lang="x-none" dirty="0">
              <a:latin typeface="+mj-lt"/>
            </a:endParaRPr>
          </a:p>
          <a:p>
            <a:r>
              <a:rPr lang="x-none" dirty="0">
                <a:latin typeface="+mj-lt"/>
              </a:rPr>
              <a:t>3 - Propriedades - tamanhos, ligações, posições, tipo de dados a apresentar, etc</a:t>
            </a:r>
            <a:endParaRPr lang="pt-PT" dirty="0">
              <a:latin typeface="+mj-lt"/>
            </a:endParaRPr>
          </a:p>
          <a:p>
            <a:endParaRPr lang="x-none" dirty="0">
              <a:latin typeface="+mj-lt"/>
            </a:endParaRPr>
          </a:p>
          <a:p>
            <a:r>
              <a:rPr lang="x-none" dirty="0">
                <a:latin typeface="+mj-lt"/>
              </a:rPr>
              <a:t>4 - Ações - que os controlos / screen possuem</a:t>
            </a:r>
            <a:endParaRPr lang="pt-PT" dirty="0">
              <a:latin typeface="+mj-lt"/>
            </a:endParaRPr>
          </a:p>
          <a:p>
            <a:endParaRPr lang="x-none" dirty="0">
              <a:latin typeface="+mj-lt"/>
            </a:endParaRPr>
          </a:p>
          <a:p>
            <a:r>
              <a:rPr lang="x-none" dirty="0">
                <a:latin typeface="+mj-lt"/>
              </a:rPr>
              <a:t>5 - Fórmulas (estilo Excel) - onde a magia negra está. É aqui que vamos c</a:t>
            </a:r>
            <a:r>
              <a:rPr lang="pt-PT" dirty="0">
                <a:latin typeface="+mj-lt"/>
              </a:rPr>
              <a:t>usto</a:t>
            </a:r>
            <a:r>
              <a:rPr lang="x-none" dirty="0">
                <a:latin typeface="+mj-lt"/>
              </a:rPr>
              <a:t>mizar as nossas ações ou propriedades</a:t>
            </a:r>
            <a:endParaRPr lang="pt-PT" dirty="0">
              <a:latin typeface="+mj-lt"/>
            </a:endParaRPr>
          </a:p>
          <a:p>
            <a:endParaRPr lang="x-none" dirty="0">
              <a:latin typeface="+mj-lt"/>
            </a:endParaRPr>
          </a:p>
          <a:p>
            <a:r>
              <a:rPr lang="x-none" dirty="0">
                <a:latin typeface="+mj-lt"/>
              </a:rPr>
              <a:t>6 - Controlos - onde podemos escolher os vários tipos de controlos e adicionar ao screen</a:t>
            </a:r>
            <a:r>
              <a:rPr lang="pt-PT" dirty="0">
                <a:latin typeface="+mj-lt"/>
              </a:rPr>
              <a:t>.</a:t>
            </a:r>
            <a:endParaRPr lang="x-none" dirty="0">
              <a:latin typeface="+mj-lt"/>
            </a:endParaRPr>
          </a:p>
        </p:txBody>
      </p:sp>
    </p:spTree>
    <p:extLst>
      <p:ext uri="{BB962C8B-B14F-4D97-AF65-F5344CB8AC3E}">
        <p14:creationId xmlns:p14="http://schemas.microsoft.com/office/powerpoint/2010/main" val="425352550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Screens</a:t>
            </a:r>
            <a:endParaRPr lang="en-US" sz="4800" dirty="0"/>
          </a:p>
        </p:txBody>
      </p:sp>
      <p:sp>
        <p:nvSpPr>
          <p:cNvPr id="8" name="Text Placeholder 2"/>
          <p:cNvSpPr txBox="1">
            <a:spLocks/>
          </p:cNvSpPr>
          <p:nvPr/>
        </p:nvSpPr>
        <p:spPr bwMode="auto">
          <a:xfrm>
            <a:off x="478407" y="1513153"/>
            <a:ext cx="11356454" cy="1696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r>
              <a:rPr lang="x-none" dirty="0">
                <a:latin typeface="+mj-lt"/>
              </a:rPr>
              <a:t>É boa prática dar nomes convencionados aos controlos, com Camel Casing. Os nomes têm que ser únicos por toda a aplicação. </a:t>
            </a:r>
            <a:endParaRPr lang="pt-PT" dirty="0">
              <a:latin typeface="+mj-lt"/>
            </a:endParaRPr>
          </a:p>
          <a:p>
            <a:r>
              <a:rPr lang="x-none" dirty="0">
                <a:latin typeface="+mj-lt"/>
              </a:rPr>
              <a:t>Se tentarmos adicionar 2 botões e dar-lhes o mesmo nome, apesar de serem em screens diferentes, o PA não vai permitir.</a:t>
            </a:r>
          </a:p>
        </p:txBody>
      </p:sp>
      <p:pic>
        <p:nvPicPr>
          <p:cNvPr id="4" name="Picture 3"/>
          <p:cNvPicPr>
            <a:picLocks noChangeAspect="1"/>
          </p:cNvPicPr>
          <p:nvPr/>
        </p:nvPicPr>
        <p:blipFill>
          <a:blip r:embed="rId4"/>
          <a:stretch>
            <a:fillRect/>
          </a:stretch>
        </p:blipFill>
        <p:spPr>
          <a:xfrm>
            <a:off x="7680554" y="3209231"/>
            <a:ext cx="4154307" cy="3456384"/>
          </a:xfrm>
          <a:prstGeom prst="rect">
            <a:avLst/>
          </a:prstGeom>
        </p:spPr>
      </p:pic>
      <p:pic>
        <p:nvPicPr>
          <p:cNvPr id="5" name="Picture 4"/>
          <p:cNvPicPr>
            <a:picLocks noChangeAspect="1"/>
          </p:cNvPicPr>
          <p:nvPr/>
        </p:nvPicPr>
        <p:blipFill>
          <a:blip r:embed="rId5"/>
          <a:stretch>
            <a:fillRect/>
          </a:stretch>
        </p:blipFill>
        <p:spPr>
          <a:xfrm>
            <a:off x="1264507" y="3244938"/>
            <a:ext cx="1181773" cy="3535389"/>
          </a:xfrm>
          <a:prstGeom prst="rect">
            <a:avLst/>
          </a:prstGeom>
        </p:spPr>
      </p:pic>
      <p:pic>
        <p:nvPicPr>
          <p:cNvPr id="6" name="Picture 5"/>
          <p:cNvPicPr>
            <a:picLocks noChangeAspect="1"/>
          </p:cNvPicPr>
          <p:nvPr/>
        </p:nvPicPr>
        <p:blipFill>
          <a:blip r:embed="rId6"/>
          <a:stretch>
            <a:fillRect/>
          </a:stretch>
        </p:blipFill>
        <p:spPr>
          <a:xfrm>
            <a:off x="3605762" y="3717372"/>
            <a:ext cx="2324424" cy="2438740"/>
          </a:xfrm>
          <a:prstGeom prst="rect">
            <a:avLst/>
          </a:prstGeom>
        </p:spPr>
      </p:pic>
      <p:sp>
        <p:nvSpPr>
          <p:cNvPr id="7" name="Rectangle 6"/>
          <p:cNvSpPr/>
          <p:nvPr/>
        </p:nvSpPr>
        <p:spPr>
          <a:xfrm>
            <a:off x="2937708" y="6410995"/>
            <a:ext cx="3867662" cy="369332"/>
          </a:xfrm>
          <a:prstGeom prst="rect">
            <a:avLst/>
          </a:prstGeom>
        </p:spPr>
        <p:txBody>
          <a:bodyPr wrap="none">
            <a:spAutoFit/>
          </a:bodyPr>
          <a:lstStyle/>
          <a:p>
            <a:r>
              <a:rPr lang="x-none" dirty="0">
                <a:latin typeface="Calibri" panose="020F0502020204030204" pitchFamily="34" charset="0"/>
              </a:rPr>
              <a:t>p.e.: AddButton, ViewForm, SearchIcon</a:t>
            </a:r>
          </a:p>
        </p:txBody>
      </p:sp>
      <p:sp>
        <p:nvSpPr>
          <p:cNvPr id="9" name="Right Arrow 8"/>
          <p:cNvSpPr/>
          <p:nvPr/>
        </p:nvSpPr>
        <p:spPr bwMode="auto">
          <a:xfrm>
            <a:off x="2937708" y="4485737"/>
            <a:ext cx="843909" cy="64875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PT" sz="24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29257863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Screens</a:t>
            </a:r>
            <a:endParaRPr lang="en-US" sz="4800" dirty="0"/>
          </a:p>
        </p:txBody>
      </p:sp>
      <p:pic>
        <p:nvPicPr>
          <p:cNvPr id="4" name="Picture 3"/>
          <p:cNvPicPr>
            <a:picLocks noChangeAspect="1"/>
          </p:cNvPicPr>
          <p:nvPr/>
        </p:nvPicPr>
        <p:blipFill>
          <a:blip r:embed="rId4"/>
          <a:stretch>
            <a:fillRect/>
          </a:stretch>
        </p:blipFill>
        <p:spPr>
          <a:xfrm>
            <a:off x="8234461" y="211778"/>
            <a:ext cx="2267266" cy="6782747"/>
          </a:xfrm>
          <a:prstGeom prst="rect">
            <a:avLst/>
          </a:prstGeom>
        </p:spPr>
      </p:pic>
      <p:pic>
        <p:nvPicPr>
          <p:cNvPr id="5" name="Picture 4"/>
          <p:cNvPicPr>
            <a:picLocks noChangeAspect="1"/>
          </p:cNvPicPr>
          <p:nvPr/>
        </p:nvPicPr>
        <p:blipFill>
          <a:blip r:embed="rId5"/>
          <a:stretch>
            <a:fillRect/>
          </a:stretch>
        </p:blipFill>
        <p:spPr>
          <a:xfrm>
            <a:off x="889645" y="1697062"/>
            <a:ext cx="4464496" cy="4684061"/>
          </a:xfrm>
          <a:prstGeom prst="rect">
            <a:avLst/>
          </a:prstGeom>
        </p:spPr>
      </p:pic>
    </p:spTree>
    <p:extLst>
      <p:ext uri="{BB962C8B-B14F-4D97-AF65-F5344CB8AC3E}">
        <p14:creationId xmlns:p14="http://schemas.microsoft.com/office/powerpoint/2010/main" val="137585064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Canvas</a:t>
            </a:r>
            <a:endParaRPr lang="en-US" sz="4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837" y="1136393"/>
            <a:ext cx="9652358" cy="4752428"/>
          </a:xfrm>
          <a:prstGeom prst="rect">
            <a:avLst/>
          </a:prstGeom>
        </p:spPr>
      </p:pic>
      <p:sp>
        <p:nvSpPr>
          <p:cNvPr id="8" name="Rectangle 7"/>
          <p:cNvSpPr/>
          <p:nvPr/>
        </p:nvSpPr>
        <p:spPr>
          <a:xfrm>
            <a:off x="229915" y="4649390"/>
            <a:ext cx="2158008" cy="1477328"/>
          </a:xfrm>
          <a:prstGeom prst="rect">
            <a:avLst/>
          </a:prstGeom>
        </p:spPr>
        <p:txBody>
          <a:bodyPr wrap="square">
            <a:spAutoFit/>
          </a:bodyPr>
          <a:lstStyle/>
          <a:p>
            <a:r>
              <a:rPr lang="x-none" dirty="0">
                <a:latin typeface="Calibri" panose="020F0502020204030204" pitchFamily="34" charset="0"/>
              </a:rPr>
              <a:t>Para validarmos o comportamento, usamos o preview, clicando no botão ou F5.</a:t>
            </a:r>
          </a:p>
        </p:txBody>
      </p:sp>
      <p:pic>
        <p:nvPicPr>
          <p:cNvPr id="9" name="Picture 8"/>
          <p:cNvPicPr>
            <a:picLocks noChangeAspect="1"/>
          </p:cNvPicPr>
          <p:nvPr/>
        </p:nvPicPr>
        <p:blipFill>
          <a:blip r:embed="rId5"/>
          <a:stretch>
            <a:fillRect/>
          </a:stretch>
        </p:blipFill>
        <p:spPr>
          <a:xfrm>
            <a:off x="951347" y="5918561"/>
            <a:ext cx="3103067" cy="867807"/>
          </a:xfrm>
          <a:prstGeom prst="rect">
            <a:avLst/>
          </a:prstGeom>
        </p:spPr>
      </p:pic>
    </p:spTree>
    <p:extLst>
      <p:ext uri="{BB962C8B-B14F-4D97-AF65-F5344CB8AC3E}">
        <p14:creationId xmlns:p14="http://schemas.microsoft.com/office/powerpoint/2010/main" val="295041992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a:t>
            </a:r>
            <a:r>
              <a:rPr lang="en-GB" sz="4800" dirty="0" err="1"/>
              <a:t>Propriedades</a:t>
            </a:r>
            <a:endParaRPr lang="en-US" sz="4800" dirty="0"/>
          </a:p>
        </p:txBody>
      </p:sp>
      <p:pic>
        <p:nvPicPr>
          <p:cNvPr id="2" name="Picture 1"/>
          <p:cNvPicPr>
            <a:picLocks noChangeAspect="1"/>
          </p:cNvPicPr>
          <p:nvPr/>
        </p:nvPicPr>
        <p:blipFill>
          <a:blip r:embed="rId4"/>
          <a:stretch>
            <a:fillRect/>
          </a:stretch>
        </p:blipFill>
        <p:spPr>
          <a:xfrm>
            <a:off x="8666509" y="472926"/>
            <a:ext cx="2584242" cy="5913635"/>
          </a:xfrm>
          <a:prstGeom prst="rect">
            <a:avLst/>
          </a:prstGeom>
        </p:spPr>
      </p:pic>
      <p:pic>
        <p:nvPicPr>
          <p:cNvPr id="6" name="Picture 5"/>
          <p:cNvPicPr>
            <a:picLocks noChangeAspect="1"/>
          </p:cNvPicPr>
          <p:nvPr/>
        </p:nvPicPr>
        <p:blipFill>
          <a:blip r:embed="rId5"/>
          <a:stretch>
            <a:fillRect/>
          </a:stretch>
        </p:blipFill>
        <p:spPr>
          <a:xfrm>
            <a:off x="889645" y="1459086"/>
            <a:ext cx="5986511" cy="5039807"/>
          </a:xfrm>
          <a:prstGeom prst="rect">
            <a:avLst/>
          </a:prstGeom>
        </p:spPr>
      </p:pic>
    </p:spTree>
    <p:extLst>
      <p:ext uri="{BB962C8B-B14F-4D97-AF65-F5344CB8AC3E}">
        <p14:creationId xmlns:p14="http://schemas.microsoft.com/office/powerpoint/2010/main" val="171173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a:t>
            </a:r>
            <a:r>
              <a:rPr lang="en-GB" sz="4800" dirty="0" err="1"/>
              <a:t>Ações</a:t>
            </a:r>
            <a:endParaRPr lang="en-US" sz="4800" dirty="0"/>
          </a:p>
        </p:txBody>
      </p:sp>
      <p:pic>
        <p:nvPicPr>
          <p:cNvPr id="4" name="Picture 3"/>
          <p:cNvPicPr>
            <a:picLocks noChangeAspect="1"/>
          </p:cNvPicPr>
          <p:nvPr/>
        </p:nvPicPr>
        <p:blipFill>
          <a:blip r:embed="rId4"/>
          <a:stretch>
            <a:fillRect/>
          </a:stretch>
        </p:blipFill>
        <p:spPr>
          <a:xfrm>
            <a:off x="889645" y="1254422"/>
            <a:ext cx="3077394" cy="5397275"/>
          </a:xfrm>
          <a:prstGeom prst="rect">
            <a:avLst/>
          </a:prstGeom>
        </p:spPr>
      </p:pic>
      <p:pic>
        <p:nvPicPr>
          <p:cNvPr id="5" name="Picture 4"/>
          <p:cNvPicPr>
            <a:picLocks noChangeAspect="1"/>
          </p:cNvPicPr>
          <p:nvPr/>
        </p:nvPicPr>
        <p:blipFill>
          <a:blip r:embed="rId5"/>
          <a:stretch>
            <a:fillRect/>
          </a:stretch>
        </p:blipFill>
        <p:spPr>
          <a:xfrm>
            <a:off x="7802413" y="472926"/>
            <a:ext cx="4176464" cy="5736030"/>
          </a:xfrm>
          <a:prstGeom prst="rect">
            <a:avLst/>
          </a:prstGeom>
        </p:spPr>
      </p:pic>
      <p:cxnSp>
        <p:nvCxnSpPr>
          <p:cNvPr id="8" name="Straight Arrow Connector 7"/>
          <p:cNvCxnSpPr/>
          <p:nvPr/>
        </p:nvCxnSpPr>
        <p:spPr>
          <a:xfrm flipV="1">
            <a:off x="2185789" y="2273126"/>
            <a:ext cx="5760640" cy="1296144"/>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622250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a:t>
            </a:r>
            <a:r>
              <a:rPr lang="en-GB" sz="4800" dirty="0" err="1"/>
              <a:t>Fórmulas</a:t>
            </a:r>
            <a:endParaRPr lang="en-US" sz="4800" dirty="0"/>
          </a:p>
        </p:txBody>
      </p:sp>
      <p:pic>
        <p:nvPicPr>
          <p:cNvPr id="4" name="Picture 3"/>
          <p:cNvPicPr>
            <a:picLocks noChangeAspect="1"/>
          </p:cNvPicPr>
          <p:nvPr/>
        </p:nvPicPr>
        <p:blipFill>
          <a:blip r:embed="rId4"/>
          <a:stretch>
            <a:fillRect/>
          </a:stretch>
        </p:blipFill>
        <p:spPr>
          <a:xfrm>
            <a:off x="169565" y="1560426"/>
            <a:ext cx="10116962" cy="514422"/>
          </a:xfrm>
          <a:prstGeom prst="rect">
            <a:avLst/>
          </a:prstGeom>
        </p:spPr>
      </p:pic>
      <p:pic>
        <p:nvPicPr>
          <p:cNvPr id="5" name="Picture 4"/>
          <p:cNvPicPr>
            <a:picLocks noChangeAspect="1"/>
          </p:cNvPicPr>
          <p:nvPr/>
        </p:nvPicPr>
        <p:blipFill>
          <a:blip r:embed="rId5"/>
          <a:stretch>
            <a:fillRect/>
          </a:stretch>
        </p:blipFill>
        <p:spPr>
          <a:xfrm>
            <a:off x="200685" y="2417142"/>
            <a:ext cx="9450119" cy="1962424"/>
          </a:xfrm>
          <a:prstGeom prst="rect">
            <a:avLst/>
          </a:prstGeom>
        </p:spPr>
      </p:pic>
      <p:pic>
        <p:nvPicPr>
          <p:cNvPr id="7" name="Picture 6"/>
          <p:cNvPicPr>
            <a:picLocks noChangeAspect="1"/>
          </p:cNvPicPr>
          <p:nvPr/>
        </p:nvPicPr>
        <p:blipFill>
          <a:blip r:embed="rId6"/>
          <a:stretch>
            <a:fillRect/>
          </a:stretch>
        </p:blipFill>
        <p:spPr>
          <a:xfrm>
            <a:off x="5237916" y="2718149"/>
            <a:ext cx="5974028" cy="4007422"/>
          </a:xfrm>
          <a:prstGeom prst="rect">
            <a:avLst/>
          </a:prstGeom>
        </p:spPr>
      </p:pic>
    </p:spTree>
    <p:extLst>
      <p:ext uri="{BB962C8B-B14F-4D97-AF65-F5344CB8AC3E}">
        <p14:creationId xmlns:p14="http://schemas.microsoft.com/office/powerpoint/2010/main" val="35780842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3" name="Rectangle 29"/>
          <p:cNvSpPr/>
          <p:nvPr/>
        </p:nvSpPr>
        <p:spPr bwMode="auto">
          <a:xfrm>
            <a:off x="2" y="0"/>
            <a:ext cx="7578670" cy="6994525"/>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485776" y="4145334"/>
            <a:ext cx="6510112" cy="2286000"/>
            <a:chOff x="485776" y="4145334"/>
            <a:chExt cx="6510112" cy="2286000"/>
          </a:xfrm>
        </p:grpSpPr>
        <p:grpSp>
          <p:nvGrpSpPr>
            <p:cNvPr id="10" name="Group 9"/>
            <p:cNvGrpSpPr/>
            <p:nvPr/>
          </p:nvGrpSpPr>
          <p:grpSpPr>
            <a:xfrm>
              <a:off x="485776" y="4145334"/>
              <a:ext cx="6510112" cy="2286000"/>
              <a:chOff x="402840" y="3933049"/>
              <a:chExt cx="6510112" cy="2286000"/>
            </a:xfrm>
          </p:grpSpPr>
          <p:sp>
            <p:nvSpPr>
              <p:cNvPr id="12" name="Flowchart: Process 11"/>
              <p:cNvSpPr/>
              <p:nvPr/>
            </p:nvSpPr>
            <p:spPr bwMode="auto">
              <a:xfrm>
                <a:off x="402840" y="3933049"/>
                <a:ext cx="6510112" cy="2286000"/>
              </a:xfrm>
              <a:prstGeom prst="flowChart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600" dirty="0">
                    <a:solidFill>
                      <a:srgbClr val="FFFFFF"/>
                    </a:solidFill>
                    <a:latin typeface="Segoe UI Light"/>
                    <a:ea typeface="Segoe UI" pitchFamily="34" charset="0"/>
                    <a:cs typeface="Segoe UI" pitchFamily="34" charset="0"/>
                  </a:rPr>
                  <a:t>PowerApps 101 </a:t>
                </a:r>
              </a:p>
            </p:txBody>
          </p:sp>
          <p:sp>
            <p:nvSpPr>
              <p:cNvPr id="14" name="TextBox 13"/>
              <p:cNvSpPr txBox="1"/>
              <p:nvPr/>
            </p:nvSpPr>
            <p:spPr>
              <a:xfrm>
                <a:off x="3282783" y="3933049"/>
                <a:ext cx="3538728" cy="2286000"/>
              </a:xfrm>
              <a:prstGeom prst="rect">
                <a:avLst/>
              </a:prstGeom>
              <a:solidFill>
                <a:schemeClr val="bg1">
                  <a:lumMod val="95000"/>
                </a:schemeClr>
              </a:solidFill>
            </p:spPr>
            <p:txBody>
              <a:bodyPr wrap="square" lIns="137160" tIns="91440" rIns="137160" bIns="91440" rtlCol="0" anchor="ctr">
                <a:noAutofit/>
              </a:bodyPr>
              <a:lstStyle/>
              <a:p>
                <a:pPr>
                  <a:spcAft>
                    <a:spcPts val="600"/>
                  </a:spcAft>
                </a:pPr>
                <a:r>
                  <a:rPr lang="en-US" dirty="0">
                    <a:solidFill>
                      <a:srgbClr val="FF8C00"/>
                    </a:solidFill>
                  </a:rPr>
                  <a:t>What is PowerApps?</a:t>
                </a:r>
              </a:p>
              <a:p>
                <a:pPr>
                  <a:spcAft>
                    <a:spcPts val="600"/>
                  </a:spcAft>
                </a:pPr>
                <a:r>
                  <a:rPr lang="en-US" dirty="0">
                    <a:solidFill>
                      <a:srgbClr val="FF8C00"/>
                    </a:solidFill>
                  </a:rPr>
                  <a:t>Where I can use it?</a:t>
                </a:r>
              </a:p>
              <a:p>
                <a:pPr>
                  <a:spcAft>
                    <a:spcPts val="600"/>
                  </a:spcAft>
                </a:pPr>
                <a:r>
                  <a:rPr lang="en-US" dirty="0">
                    <a:solidFill>
                      <a:srgbClr val="FF8C00"/>
                    </a:solidFill>
                  </a:rPr>
                  <a:t>Basic concept’s</a:t>
                </a:r>
              </a:p>
            </p:txBody>
          </p:sp>
        </p:grpSp>
        <p:grpSp>
          <p:nvGrpSpPr>
            <p:cNvPr id="27" name="Group 26"/>
            <p:cNvGrpSpPr/>
            <p:nvPr/>
          </p:nvGrpSpPr>
          <p:grpSpPr>
            <a:xfrm>
              <a:off x="2410871" y="5557897"/>
              <a:ext cx="809514" cy="747677"/>
              <a:chOff x="2716789" y="4680761"/>
              <a:chExt cx="809514" cy="747677"/>
            </a:xfrm>
          </p:grpSpPr>
          <p:sp>
            <p:nvSpPr>
              <p:cNvPr id="28" name="Trapezoid 34"/>
              <p:cNvSpPr/>
              <p:nvPr/>
            </p:nvSpPr>
            <p:spPr>
              <a:xfrm>
                <a:off x="2754681" y="4680761"/>
                <a:ext cx="724723" cy="747677"/>
              </a:xfrm>
              <a:custGeom>
                <a:avLst/>
                <a:gdLst/>
                <a:ahLst/>
                <a:cxnLst/>
                <a:rect l="l" t="t" r="r" b="b"/>
                <a:pathLst>
                  <a:path w="3136652" h="3048000">
                    <a:moveTo>
                      <a:pt x="3024077" y="330178"/>
                    </a:moveTo>
                    <a:lnTo>
                      <a:pt x="3136652" y="350520"/>
                    </a:lnTo>
                    <a:lnTo>
                      <a:pt x="2361070" y="3048000"/>
                    </a:lnTo>
                    <a:lnTo>
                      <a:pt x="0" y="2429286"/>
                    </a:lnTo>
                    <a:lnTo>
                      <a:pt x="2299158" y="2789395"/>
                    </a:lnTo>
                    <a:close/>
                    <a:moveTo>
                      <a:pt x="1196868" y="0"/>
                    </a:moveTo>
                    <a:lnTo>
                      <a:pt x="1399962" y="36699"/>
                    </a:lnTo>
                    <a:lnTo>
                      <a:pt x="1185963" y="19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Trapezoid 34"/>
              <p:cNvSpPr/>
              <p:nvPr/>
            </p:nvSpPr>
            <p:spPr>
              <a:xfrm>
                <a:off x="2731460" y="4728270"/>
                <a:ext cx="794843" cy="679140"/>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440139"/>
                  <a:gd name="connsiteY0" fmla="*/ 2150110 h 2768600"/>
                  <a:gd name="connsiteX1" fmla="*/ 1424375 w 3440139"/>
                  <a:gd name="connsiteY1" fmla="*/ 0 h 2768600"/>
                  <a:gd name="connsiteX2" fmla="*/ 3440139 w 3440139"/>
                  <a:gd name="connsiteY2" fmla="*/ 338995 h 2768600"/>
                  <a:gd name="connsiteX3" fmla="*/ 2561590 w 3440139"/>
                  <a:gd name="connsiteY3" fmla="*/ 2768600 h 2768600"/>
                  <a:gd name="connsiteX4" fmla="*/ 0 w 3440139"/>
                  <a:gd name="connsiteY4" fmla="*/ 2150110 h 276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139" h="2768600">
                    <a:moveTo>
                      <a:pt x="0" y="2150110"/>
                    </a:moveTo>
                    <a:lnTo>
                      <a:pt x="1424375" y="0"/>
                    </a:lnTo>
                    <a:lnTo>
                      <a:pt x="3440139" y="338995"/>
                    </a:lnTo>
                    <a:lnTo>
                      <a:pt x="2561590" y="2768600"/>
                    </a:lnTo>
                    <a:lnTo>
                      <a:pt x="0" y="215011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Trapezoid 34"/>
              <p:cNvSpPr/>
              <p:nvPr/>
            </p:nvSpPr>
            <p:spPr>
              <a:xfrm>
                <a:off x="2724806" y="4728269"/>
                <a:ext cx="764238" cy="663952"/>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387019"/>
                  <a:gd name="connsiteY0" fmla="*/ 2150110 h 2649537"/>
                  <a:gd name="connsiteX1" fmla="*/ 1424375 w 3387019"/>
                  <a:gd name="connsiteY1" fmla="*/ 0 h 2649537"/>
                  <a:gd name="connsiteX2" fmla="*/ 3387019 w 3387019"/>
                  <a:gd name="connsiteY2" fmla="*/ 254000 h 2649537"/>
                  <a:gd name="connsiteX3" fmla="*/ 2409190 w 3387019"/>
                  <a:gd name="connsiteY3" fmla="*/ 2649537 h 2649537"/>
                  <a:gd name="connsiteX4" fmla="*/ 0 w 3387019"/>
                  <a:gd name="connsiteY4" fmla="*/ 2150110 h 2649537"/>
                  <a:gd name="connsiteX0" fmla="*/ 0 w 3387019"/>
                  <a:gd name="connsiteY0" fmla="*/ 2150110 h 2706687"/>
                  <a:gd name="connsiteX1" fmla="*/ 1424375 w 3387019"/>
                  <a:gd name="connsiteY1" fmla="*/ 0 h 2706687"/>
                  <a:gd name="connsiteX2" fmla="*/ 3387019 w 3387019"/>
                  <a:gd name="connsiteY2" fmla="*/ 254000 h 2706687"/>
                  <a:gd name="connsiteX3" fmla="*/ 2309178 w 3387019"/>
                  <a:gd name="connsiteY3" fmla="*/ 2706687 h 2706687"/>
                  <a:gd name="connsiteX4" fmla="*/ 0 w 3387019"/>
                  <a:gd name="connsiteY4" fmla="*/ 2150110 h 2706687"/>
                  <a:gd name="connsiteX0" fmla="*/ 0 w 3353682"/>
                  <a:gd name="connsiteY0" fmla="*/ 2150110 h 2706687"/>
                  <a:gd name="connsiteX1" fmla="*/ 1424375 w 3353682"/>
                  <a:gd name="connsiteY1" fmla="*/ 0 h 2706687"/>
                  <a:gd name="connsiteX2" fmla="*/ 3353682 w 3353682"/>
                  <a:gd name="connsiteY2" fmla="*/ 339725 h 2706687"/>
                  <a:gd name="connsiteX3" fmla="*/ 2309178 w 3353682"/>
                  <a:gd name="connsiteY3" fmla="*/ 2706687 h 2706687"/>
                  <a:gd name="connsiteX4" fmla="*/ 0 w 3353682"/>
                  <a:gd name="connsiteY4" fmla="*/ 2150110 h 2706687"/>
                  <a:gd name="connsiteX0" fmla="*/ 0 w 3275806"/>
                  <a:gd name="connsiteY0" fmla="*/ 2158763 h 2706687"/>
                  <a:gd name="connsiteX1" fmla="*/ 1346499 w 3275806"/>
                  <a:gd name="connsiteY1" fmla="*/ 0 h 2706687"/>
                  <a:gd name="connsiteX2" fmla="*/ 3275806 w 3275806"/>
                  <a:gd name="connsiteY2" fmla="*/ 339725 h 2706687"/>
                  <a:gd name="connsiteX3" fmla="*/ 2231302 w 3275806"/>
                  <a:gd name="connsiteY3" fmla="*/ 2706687 h 2706687"/>
                  <a:gd name="connsiteX4" fmla="*/ 0 w 3275806"/>
                  <a:gd name="connsiteY4" fmla="*/ 2158763 h 2706687"/>
                  <a:gd name="connsiteX0" fmla="*/ 0 w 3307675"/>
                  <a:gd name="connsiteY0" fmla="*/ 2158763 h 2706687"/>
                  <a:gd name="connsiteX1" fmla="*/ 1346499 w 3307675"/>
                  <a:gd name="connsiteY1" fmla="*/ 0 h 2706687"/>
                  <a:gd name="connsiteX2" fmla="*/ 3307675 w 3307675"/>
                  <a:gd name="connsiteY2" fmla="*/ 445970 h 2706687"/>
                  <a:gd name="connsiteX3" fmla="*/ 2231302 w 3307675"/>
                  <a:gd name="connsiteY3" fmla="*/ 2706687 h 2706687"/>
                  <a:gd name="connsiteX4" fmla="*/ 0 w 3307675"/>
                  <a:gd name="connsiteY4" fmla="*/ 2158763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675" h="2706687">
                    <a:moveTo>
                      <a:pt x="0" y="2158763"/>
                    </a:moveTo>
                    <a:lnTo>
                      <a:pt x="1346499" y="0"/>
                    </a:lnTo>
                    <a:lnTo>
                      <a:pt x="3307675" y="445970"/>
                    </a:lnTo>
                    <a:lnTo>
                      <a:pt x="2231302" y="2706687"/>
                    </a:lnTo>
                    <a:lnTo>
                      <a:pt x="0" y="215876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Trapezoid 34"/>
              <p:cNvSpPr/>
              <p:nvPr/>
            </p:nvSpPr>
            <p:spPr>
              <a:xfrm>
                <a:off x="2716789" y="4681384"/>
                <a:ext cx="777344" cy="680698"/>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32528"/>
                  <a:gd name="connsiteY0" fmla="*/ 2378710 h 2774950"/>
                  <a:gd name="connsiteX1" fmla="*/ 1360875 w 3332528"/>
                  <a:gd name="connsiteY1" fmla="*/ 0 h 2774950"/>
                  <a:gd name="connsiteX2" fmla="*/ 3332528 w 3332528"/>
                  <a:gd name="connsiteY2" fmla="*/ 191892 h 2774950"/>
                  <a:gd name="connsiteX3" fmla="*/ 2529840 w 3332528"/>
                  <a:gd name="connsiteY3" fmla="*/ 2774950 h 2774950"/>
                  <a:gd name="connsiteX4" fmla="*/ 0 w 3332528"/>
                  <a:gd name="connsiteY4" fmla="*/ 2378710 h 2774950"/>
                  <a:gd name="connsiteX0" fmla="*/ 0 w 3364401"/>
                  <a:gd name="connsiteY0" fmla="*/ 2378710 h 2774950"/>
                  <a:gd name="connsiteX1" fmla="*/ 1360875 w 3364401"/>
                  <a:gd name="connsiteY1" fmla="*/ 0 h 2774950"/>
                  <a:gd name="connsiteX2" fmla="*/ 3364401 w 3364401"/>
                  <a:gd name="connsiteY2" fmla="*/ 213143 h 2774950"/>
                  <a:gd name="connsiteX3" fmla="*/ 2529840 w 3364401"/>
                  <a:gd name="connsiteY3" fmla="*/ 2774950 h 2774950"/>
                  <a:gd name="connsiteX4" fmla="*/ 0 w 3364401"/>
                  <a:gd name="connsiteY4" fmla="*/ 2378710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401" h="2774950">
                    <a:moveTo>
                      <a:pt x="0" y="2378710"/>
                    </a:moveTo>
                    <a:lnTo>
                      <a:pt x="1360875" y="0"/>
                    </a:lnTo>
                    <a:lnTo>
                      <a:pt x="3364401" y="213143"/>
                    </a:lnTo>
                    <a:lnTo>
                      <a:pt x="2529840" y="2774950"/>
                    </a:lnTo>
                    <a:lnTo>
                      <a:pt x="0" y="237871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TextBox 31"/>
              <p:cNvSpPr txBox="1"/>
              <p:nvPr/>
            </p:nvSpPr>
            <p:spPr>
              <a:xfrm rot="507875">
                <a:off x="2910110" y="4766391"/>
                <a:ext cx="464871" cy="400110"/>
              </a:xfrm>
              <a:prstGeom prst="rect">
                <a:avLst/>
              </a:prstGeom>
              <a:noFill/>
            </p:spPr>
            <p:txBody>
              <a:bodyPr wrap="none" lIns="0" rIns="0" rtlCol="0">
                <a:spAutoFit/>
                <a:scene3d>
                  <a:camera prst="isometricOffAxis2Top">
                    <a:rot lat="20382258" lon="1927659" rev="20873810"/>
                  </a:camera>
                  <a:lightRig rig="threePt" dir="t"/>
                </a:scene3d>
              </a:bodyPr>
              <a:lstStyle/>
              <a:p>
                <a:pPr algn="ctr"/>
                <a:r>
                  <a:rPr lang="en-US" sz="1000" b="1" dirty="0">
                    <a:solidFill>
                      <a:srgbClr val="FF8C00"/>
                    </a:solidFill>
                  </a:rPr>
                  <a:t>Module</a:t>
                </a:r>
              </a:p>
              <a:p>
                <a:pPr algn="ctr"/>
                <a:r>
                  <a:rPr lang="en-US" sz="1000" b="1" dirty="0">
                    <a:solidFill>
                      <a:srgbClr val="FF8C00"/>
                    </a:solidFill>
                  </a:rPr>
                  <a:t>1</a:t>
                </a:r>
              </a:p>
            </p:txBody>
          </p:sp>
        </p:grpSp>
      </p:grpSp>
      <p:sp>
        <p:nvSpPr>
          <p:cNvPr id="33" name="Rectangle 32"/>
          <p:cNvSpPr/>
          <p:nvPr/>
        </p:nvSpPr>
        <p:spPr>
          <a:xfrm>
            <a:off x="4805248" y="1201573"/>
            <a:ext cx="2099199" cy="1673603"/>
          </a:xfrm>
          <a:prstGeom prst="rect">
            <a:avLst/>
          </a:prstGeom>
          <a:solidFill>
            <a:schemeClr val="bg1">
              <a:lumMod val="85000"/>
            </a:schemeClr>
          </a:solidFill>
        </p:spPr>
        <p:txBody>
          <a:bodyPr wrap="square" lIns="137160" tIns="91440" rIns="137160" bIns="91440" rtlCol="0" anchor="ctr">
            <a:noAutofit/>
          </a:bodyPr>
          <a:lstStyle/>
          <a:p>
            <a:pPr>
              <a:spcAft>
                <a:spcPts val="600"/>
              </a:spcAft>
            </a:pPr>
            <a:endParaRPr lang="en-US" sz="1600" dirty="0">
              <a:solidFill>
                <a:srgbClr val="505050"/>
              </a:solidFill>
            </a:endParaRPr>
          </a:p>
        </p:txBody>
      </p:sp>
      <p:sp>
        <p:nvSpPr>
          <p:cNvPr id="34" name="Oval 33"/>
          <p:cNvSpPr/>
          <p:nvPr/>
        </p:nvSpPr>
        <p:spPr>
          <a:xfrm>
            <a:off x="5103564" y="760958"/>
            <a:ext cx="2554833" cy="2554833"/>
          </a:xfrm>
          <a:prstGeom prst="ellipse">
            <a:avLst/>
          </a:prstGeom>
          <a:solidFill>
            <a:srgbClr val="FF8C00"/>
          </a:solidFill>
          <a:ln w="9525" cap="flat" cmpd="sng" algn="ctr">
            <a:noFill/>
            <a:prstDash val="solid"/>
          </a:ln>
          <a:effectLst/>
        </p:spPr>
        <p:txBody>
          <a:bodyPr wrap="none" tIns="107249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Module</a:t>
            </a:r>
          </a:p>
        </p:txBody>
      </p:sp>
      <p:sp>
        <p:nvSpPr>
          <p:cNvPr id="35" name="Rectangle 34"/>
          <p:cNvSpPr/>
          <p:nvPr/>
        </p:nvSpPr>
        <p:spPr>
          <a:xfrm>
            <a:off x="5267" y="1201573"/>
            <a:ext cx="4799981" cy="1673602"/>
          </a:xfrm>
          <a:prstGeom prst="rect">
            <a:avLst/>
          </a:prstGeom>
          <a:solidFill>
            <a:srgbClr val="FF8C00"/>
          </a:solidFill>
        </p:spPr>
        <p:txBody>
          <a:bodyPr wrap="square" lIns="186521" tIns="93260" bIns="93260" anchor="ctr">
            <a:noAutofit/>
          </a:bodyPr>
          <a:lstStyle/>
          <a:p>
            <a:pPr defTabSz="914400">
              <a:lnSpc>
                <a:spcPct val="90000"/>
              </a:lnSpc>
            </a:pPr>
            <a:r>
              <a:rPr lang="en-US" sz="4000" spc="-102" dirty="0">
                <a:ln w="3175">
                  <a:noFill/>
                </a:ln>
                <a:solidFill>
                  <a:schemeClr val="bg1"/>
                </a:solidFill>
                <a:latin typeface="+mj-lt"/>
                <a:cs typeface="Segoe UI" pitchFamily="34" charset="0"/>
              </a:rPr>
              <a:t>Get started with Microsoft PowerApps</a:t>
            </a:r>
          </a:p>
        </p:txBody>
      </p:sp>
      <p:sp>
        <p:nvSpPr>
          <p:cNvPr id="36" name="TextBox 35"/>
          <p:cNvSpPr txBox="1"/>
          <p:nvPr/>
        </p:nvSpPr>
        <p:spPr>
          <a:xfrm>
            <a:off x="5744267" y="891731"/>
            <a:ext cx="1273426" cy="1957459"/>
          </a:xfrm>
          <a:prstGeom prst="rect">
            <a:avLst/>
          </a:prstGeom>
          <a:noFill/>
        </p:spPr>
        <p:txBody>
          <a:bodyPr wrap="none" lIns="182880" tIns="146304" rIns="182880" bIns="146304" rtlCol="0">
            <a:spAutoFit/>
          </a:bodyPr>
          <a:lstStyle/>
          <a:p>
            <a:pPr>
              <a:lnSpc>
                <a:spcPct val="90000"/>
              </a:lnSpc>
              <a:spcAft>
                <a:spcPts val="600"/>
              </a:spcAft>
            </a:pPr>
            <a:r>
              <a:rPr lang="en-US" sz="12000" b="1" dirty="0">
                <a:solidFill>
                  <a:schemeClr val="bg1"/>
                </a:solidFill>
                <a:latin typeface="Fabrica" pitchFamily="50" charset="0"/>
              </a:rPr>
              <a:t>1</a:t>
            </a:r>
            <a:endParaRPr lang="pt-PT" sz="12000" b="1" dirty="0" err="1">
              <a:solidFill>
                <a:schemeClr val="bg1"/>
              </a:solidFill>
              <a:latin typeface="Fabrica" pitchFamily="50" charset="0"/>
            </a:endParaRPr>
          </a:p>
        </p:txBody>
      </p:sp>
    </p:spTree>
    <p:extLst>
      <p:ext uri="{BB962C8B-B14F-4D97-AF65-F5344CB8AC3E}">
        <p14:creationId xmlns:p14="http://schemas.microsoft.com/office/powerpoint/2010/main" val="31457596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93688"/>
            <a:ext cx="11696700" cy="1187450"/>
          </a:xfrm>
        </p:spPr>
        <p:txBody>
          <a:bodyPr/>
          <a:lstStyle/>
          <a:p>
            <a:r>
              <a:rPr lang="en-GB" sz="4800" dirty="0" err="1"/>
              <a:t>Noções</a:t>
            </a:r>
            <a:r>
              <a:rPr lang="en-GB" sz="4800" dirty="0"/>
              <a:t> </a:t>
            </a:r>
            <a:r>
              <a:rPr lang="en-GB" sz="4800" dirty="0" err="1"/>
              <a:t>básicas</a:t>
            </a:r>
            <a:r>
              <a:rPr lang="en-GB" sz="4800" dirty="0"/>
              <a:t> - </a:t>
            </a:r>
            <a:r>
              <a:rPr lang="en-GB" sz="4800" dirty="0" err="1"/>
              <a:t>Controlos</a:t>
            </a:r>
            <a:endParaRPr lang="en-US" sz="4800" dirty="0"/>
          </a:p>
        </p:txBody>
      </p:sp>
      <p:pic>
        <p:nvPicPr>
          <p:cNvPr id="4" name="Picture 3"/>
          <p:cNvPicPr>
            <a:picLocks noChangeAspect="1"/>
          </p:cNvPicPr>
          <p:nvPr/>
        </p:nvPicPr>
        <p:blipFill>
          <a:blip r:embed="rId4"/>
          <a:stretch>
            <a:fillRect/>
          </a:stretch>
        </p:blipFill>
        <p:spPr>
          <a:xfrm>
            <a:off x="385589" y="1625054"/>
            <a:ext cx="11531802" cy="4608512"/>
          </a:xfrm>
          <a:prstGeom prst="rect">
            <a:avLst/>
          </a:prstGeom>
        </p:spPr>
      </p:pic>
    </p:spTree>
    <p:extLst>
      <p:ext uri="{BB962C8B-B14F-4D97-AF65-F5344CB8AC3E}">
        <p14:creationId xmlns:p14="http://schemas.microsoft.com/office/powerpoint/2010/main" val="1300175942"/>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a:solidFill>
                  <a:srgbClr val="505050"/>
                </a:solidFill>
              </a:rPr>
              <a:pPr/>
              <a:t>31</a:t>
            </a:fld>
            <a:endParaRPr lang="pt-PT">
              <a:solidFill>
                <a:srgbClr val="505050"/>
              </a:solidFill>
            </a:endParaRPr>
          </a:p>
        </p:txBody>
      </p:sp>
      <p:sp>
        <p:nvSpPr>
          <p:cNvPr id="5" name="Title 4"/>
          <p:cNvSpPr>
            <a:spLocks noGrp="1"/>
          </p:cNvSpPr>
          <p:nvPr>
            <p:ph type="ctrTitle"/>
          </p:nvPr>
        </p:nvSpPr>
        <p:spPr/>
        <p:txBody>
          <a:bodyPr/>
          <a:lstStyle/>
          <a:p>
            <a:r>
              <a:rPr lang="en-US" dirty="0"/>
              <a:t>Lesson 1.2</a:t>
            </a:r>
            <a:br>
              <a:rPr lang="en-US" dirty="0"/>
            </a:br>
            <a:r>
              <a:rPr lang="en-US" dirty="0" err="1"/>
              <a:t>Conectores</a:t>
            </a:r>
            <a:endParaRPr lang="en-US" b="1" dirty="0"/>
          </a:p>
        </p:txBody>
      </p:sp>
    </p:spTree>
    <p:extLst>
      <p:ext uri="{BB962C8B-B14F-4D97-AF65-F5344CB8AC3E}">
        <p14:creationId xmlns:p14="http://schemas.microsoft.com/office/powerpoint/2010/main" val="793214381"/>
      </p:ext>
    </p:extLst>
  </p:cSld>
  <p:clrMapOvr>
    <a:overrideClrMapping bg1="lt1" tx1="dk1" bg2="lt2" tx2="dk2" accent1="accent1" accent2="accent2" accent3="accent3" accent4="accent4" accent5="accent5" accent6="accent6" hlink="hlink" folHlink="folHlink"/>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184150"/>
            <a:ext cx="11228388" cy="1719263"/>
          </a:xfrm>
        </p:spPr>
        <p:txBody>
          <a:bodyPr/>
          <a:lstStyle/>
          <a:p>
            <a:r>
              <a:rPr lang="en-GB" sz="4800" dirty="0" err="1"/>
              <a:t>Conetores</a:t>
            </a:r>
            <a:r>
              <a:rPr lang="en-GB" sz="4800" dirty="0"/>
              <a:t> - </a:t>
            </a:r>
            <a:r>
              <a:rPr lang="en-GB" sz="4800" dirty="0" err="1"/>
              <a:t>PowerApps</a:t>
            </a:r>
            <a:endParaRPr lang="en-US" sz="4800" dirty="0"/>
          </a:p>
        </p:txBody>
      </p:sp>
      <p:pic>
        <p:nvPicPr>
          <p:cNvPr id="5" name="Picture 4"/>
          <p:cNvPicPr>
            <a:picLocks noChangeAspect="1"/>
          </p:cNvPicPr>
          <p:nvPr/>
        </p:nvPicPr>
        <p:blipFill>
          <a:blip r:embed="rId4"/>
          <a:stretch>
            <a:fillRect/>
          </a:stretch>
        </p:blipFill>
        <p:spPr>
          <a:xfrm>
            <a:off x="241572" y="1193006"/>
            <a:ext cx="6670215" cy="3960440"/>
          </a:xfrm>
          <a:prstGeom prst="rect">
            <a:avLst/>
          </a:prstGeom>
        </p:spPr>
      </p:pic>
      <p:sp>
        <p:nvSpPr>
          <p:cNvPr id="6" name="TextBox 5"/>
          <p:cNvSpPr txBox="1"/>
          <p:nvPr/>
        </p:nvSpPr>
        <p:spPr>
          <a:xfrm>
            <a:off x="385589" y="5610108"/>
            <a:ext cx="4036105" cy="627864"/>
          </a:xfrm>
          <a:prstGeom prst="rect">
            <a:avLst/>
          </a:prstGeom>
          <a:noFill/>
        </p:spPr>
        <p:txBody>
          <a:bodyPr wrap="none" lIns="182880" tIns="146304" rIns="182880" bIns="146304" rtlCol="0">
            <a:spAutoFit/>
          </a:bodyPr>
          <a:lstStyle/>
          <a:p>
            <a:pPr>
              <a:lnSpc>
                <a:spcPct val="90000"/>
              </a:lnSpc>
            </a:pPr>
            <a:r>
              <a:rPr lang="pt-PT" sz="2400" dirty="0">
                <a:gradFill>
                  <a:gsLst>
                    <a:gs pos="2917">
                      <a:schemeClr val="tx1"/>
                    </a:gs>
                    <a:gs pos="30000">
                      <a:schemeClr val="tx1"/>
                    </a:gs>
                  </a:gsLst>
                  <a:lin ang="5400000" scaled="0"/>
                </a:gradFill>
              </a:rPr>
              <a:t>Conectores mais populares</a:t>
            </a:r>
          </a:p>
        </p:txBody>
      </p:sp>
      <p:sp>
        <p:nvSpPr>
          <p:cNvPr id="7" name="Rectangle 6"/>
          <p:cNvSpPr/>
          <p:nvPr/>
        </p:nvSpPr>
        <p:spPr>
          <a:xfrm>
            <a:off x="4991338" y="5699893"/>
            <a:ext cx="6216650" cy="923330"/>
          </a:xfrm>
          <a:prstGeom prst="rect">
            <a:avLst/>
          </a:prstGeom>
        </p:spPr>
        <p:txBody>
          <a:bodyPr>
            <a:spAutoFit/>
          </a:bodyPr>
          <a:lstStyle/>
          <a:p>
            <a:r>
              <a:rPr lang="pt-PT" dirty="0"/>
              <a:t>https://docs.microsoft.com/en-us/powerapps/maker/canvas-apps/connections-list#all-connectors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207" y="760958"/>
            <a:ext cx="3089781" cy="2852963"/>
          </a:xfrm>
          <a:prstGeom prst="rect">
            <a:avLst/>
          </a:prstGeom>
        </p:spPr>
      </p:pic>
      <p:sp>
        <p:nvSpPr>
          <p:cNvPr id="11" name="TextBox 10"/>
          <p:cNvSpPr txBox="1"/>
          <p:nvPr/>
        </p:nvSpPr>
        <p:spPr>
          <a:xfrm>
            <a:off x="8474965" y="3715111"/>
            <a:ext cx="2376264" cy="627864"/>
          </a:xfrm>
          <a:prstGeom prst="rect">
            <a:avLst/>
          </a:prstGeom>
          <a:noFill/>
        </p:spPr>
        <p:txBody>
          <a:bodyPr wrap="square" lIns="182880" tIns="146304" rIns="182880" bIns="146304" rtlCol="0">
            <a:spAutoFit/>
          </a:bodyPr>
          <a:lstStyle/>
          <a:p>
            <a:pPr>
              <a:lnSpc>
                <a:spcPct val="90000"/>
              </a:lnSpc>
            </a:pPr>
            <a:r>
              <a:rPr lang="pt-PT" sz="2400" dirty="0">
                <a:gradFill>
                  <a:gsLst>
                    <a:gs pos="2917">
                      <a:schemeClr val="tx1"/>
                    </a:gs>
                    <a:gs pos="30000">
                      <a:schemeClr val="tx1"/>
                    </a:gs>
                  </a:gsLst>
                  <a:lin ang="5400000" scaled="0"/>
                </a:gradFill>
              </a:rPr>
              <a:t>Known issues!</a:t>
            </a:r>
          </a:p>
        </p:txBody>
      </p:sp>
    </p:spTree>
    <p:extLst>
      <p:ext uri="{BB962C8B-B14F-4D97-AF65-F5344CB8AC3E}">
        <p14:creationId xmlns:p14="http://schemas.microsoft.com/office/powerpoint/2010/main" val="146185388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184150"/>
            <a:ext cx="11228388" cy="1719263"/>
          </a:xfrm>
        </p:spPr>
        <p:txBody>
          <a:bodyPr/>
          <a:lstStyle/>
          <a:p>
            <a:r>
              <a:rPr lang="en-GB" sz="4800" dirty="0" err="1"/>
              <a:t>Conetores</a:t>
            </a:r>
            <a:r>
              <a:rPr lang="en-GB" sz="4800" dirty="0"/>
              <a:t> - </a:t>
            </a:r>
            <a:r>
              <a:rPr lang="en-GB" sz="4800" dirty="0" err="1"/>
              <a:t>PowerApps</a:t>
            </a:r>
            <a:endParaRPr lang="en-US" sz="4800" dirty="0"/>
          </a:p>
        </p:txBody>
      </p:sp>
      <p:pic>
        <p:nvPicPr>
          <p:cNvPr id="4" name="Picture 3"/>
          <p:cNvPicPr>
            <a:picLocks noChangeAspect="1"/>
          </p:cNvPicPr>
          <p:nvPr/>
        </p:nvPicPr>
        <p:blipFill>
          <a:blip r:embed="rId4"/>
          <a:stretch>
            <a:fillRect/>
          </a:stretch>
        </p:blipFill>
        <p:spPr>
          <a:xfrm>
            <a:off x="241573" y="1404839"/>
            <a:ext cx="2192901" cy="5260230"/>
          </a:xfrm>
          <a:prstGeom prst="rect">
            <a:avLst/>
          </a:prstGeom>
        </p:spPr>
      </p:pic>
      <p:pic>
        <p:nvPicPr>
          <p:cNvPr id="8" name="Picture 7"/>
          <p:cNvPicPr>
            <a:picLocks noChangeAspect="1"/>
          </p:cNvPicPr>
          <p:nvPr/>
        </p:nvPicPr>
        <p:blipFill>
          <a:blip r:embed="rId5"/>
          <a:stretch>
            <a:fillRect/>
          </a:stretch>
        </p:blipFill>
        <p:spPr>
          <a:xfrm>
            <a:off x="2676047" y="1386600"/>
            <a:ext cx="4160165" cy="3528392"/>
          </a:xfrm>
          <a:prstGeom prst="rect">
            <a:avLst/>
          </a:prstGeom>
        </p:spPr>
      </p:pic>
      <p:pic>
        <p:nvPicPr>
          <p:cNvPr id="12" name="Picture 11"/>
          <p:cNvPicPr>
            <a:picLocks noChangeAspect="1"/>
          </p:cNvPicPr>
          <p:nvPr/>
        </p:nvPicPr>
        <p:blipFill>
          <a:blip r:embed="rId6"/>
          <a:stretch>
            <a:fillRect/>
          </a:stretch>
        </p:blipFill>
        <p:spPr>
          <a:xfrm>
            <a:off x="2885281" y="4715555"/>
            <a:ext cx="5457825" cy="1943100"/>
          </a:xfrm>
          <a:prstGeom prst="rect">
            <a:avLst/>
          </a:prstGeom>
        </p:spPr>
      </p:pic>
      <p:pic>
        <p:nvPicPr>
          <p:cNvPr id="13" name="Picture 12"/>
          <p:cNvPicPr>
            <a:picLocks noChangeAspect="1"/>
          </p:cNvPicPr>
          <p:nvPr/>
        </p:nvPicPr>
        <p:blipFill>
          <a:blip r:embed="rId7"/>
          <a:stretch>
            <a:fillRect/>
          </a:stretch>
        </p:blipFill>
        <p:spPr>
          <a:xfrm>
            <a:off x="8678647" y="1123748"/>
            <a:ext cx="2971800" cy="4857750"/>
          </a:xfrm>
          <a:prstGeom prst="rect">
            <a:avLst/>
          </a:prstGeom>
        </p:spPr>
      </p:pic>
    </p:spTree>
    <p:extLst>
      <p:ext uri="{BB962C8B-B14F-4D97-AF65-F5344CB8AC3E}">
        <p14:creationId xmlns:p14="http://schemas.microsoft.com/office/powerpoint/2010/main" val="302447866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7258FFF-F925-446B-8502-81C933981705}" type="slidenum">
              <a:rPr lang="pt-PT">
                <a:solidFill>
                  <a:srgbClr val="505050"/>
                </a:solidFill>
              </a:rPr>
              <a:pPr/>
              <a:t>34</a:t>
            </a:fld>
            <a:endParaRPr lang="pt-PT">
              <a:solidFill>
                <a:srgbClr val="505050"/>
              </a:solidFill>
            </a:endParaRPr>
          </a:p>
        </p:txBody>
      </p:sp>
      <p:sp>
        <p:nvSpPr>
          <p:cNvPr id="5" name="Title 4"/>
          <p:cNvSpPr>
            <a:spLocks noGrp="1"/>
          </p:cNvSpPr>
          <p:nvPr>
            <p:ph type="ctrTitle"/>
          </p:nvPr>
        </p:nvSpPr>
        <p:spPr/>
        <p:txBody>
          <a:bodyPr/>
          <a:lstStyle/>
          <a:p>
            <a:r>
              <a:rPr lang="en-US" dirty="0"/>
              <a:t>Lesson 1.3</a:t>
            </a:r>
            <a:br>
              <a:rPr lang="en-US" dirty="0"/>
            </a:br>
            <a:r>
              <a:rPr lang="en-US" dirty="0"/>
              <a:t>Common Data Service</a:t>
            </a:r>
            <a:endParaRPr lang="en-US" b="1" dirty="0"/>
          </a:p>
        </p:txBody>
      </p:sp>
    </p:spTree>
    <p:extLst>
      <p:ext uri="{BB962C8B-B14F-4D97-AF65-F5344CB8AC3E}">
        <p14:creationId xmlns:p14="http://schemas.microsoft.com/office/powerpoint/2010/main" val="3670085"/>
      </p:ext>
    </p:extLst>
  </p:cSld>
  <p:clrMapOvr>
    <a:overrideClrMapping bg1="lt1" tx1="dk1" bg2="lt2" tx2="dk2" accent1="accent1" accent2="accent2" accent3="accent3" accent4="accent4" accent5="accent5" accent6="accent6" hlink="hlink" folHlink="folHlink"/>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184150"/>
            <a:ext cx="11228388" cy="1719263"/>
          </a:xfrm>
        </p:spPr>
        <p:txBody>
          <a:bodyPr/>
          <a:lstStyle/>
          <a:p>
            <a:r>
              <a:rPr lang="en-GB" sz="4800" dirty="0"/>
              <a:t>Common Data Service	</a:t>
            </a:r>
            <a:endParaRPr lang="en-US" sz="4800" dirty="0"/>
          </a:p>
        </p:txBody>
      </p:sp>
      <p:pic>
        <p:nvPicPr>
          <p:cNvPr id="29698" name="Picture 2" descr="Common Data Servi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797" y="1044525"/>
            <a:ext cx="7344816" cy="572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039690"/>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Title 2"/>
          <p:cNvSpPr>
            <a:spLocks noGrp="1"/>
          </p:cNvSpPr>
          <p:nvPr>
            <p:ph type="ctrTitle" idx="4294967295"/>
          </p:nvPr>
        </p:nvSpPr>
        <p:spPr>
          <a:xfrm>
            <a:off x="0" y="184150"/>
            <a:ext cx="11228388" cy="1719263"/>
          </a:xfrm>
        </p:spPr>
        <p:txBody>
          <a:bodyPr/>
          <a:lstStyle/>
          <a:p>
            <a:r>
              <a:rPr lang="en-GB" sz="4800" dirty="0"/>
              <a:t>Common Data Service	</a:t>
            </a:r>
            <a:endParaRPr lang="en-US" sz="4800" dirty="0"/>
          </a:p>
        </p:txBody>
      </p:sp>
      <p:sp>
        <p:nvSpPr>
          <p:cNvPr id="2" name="Rectangle 1"/>
          <p:cNvSpPr/>
          <p:nvPr/>
        </p:nvSpPr>
        <p:spPr>
          <a:xfrm>
            <a:off x="457597" y="2777182"/>
            <a:ext cx="3456384" cy="2031325"/>
          </a:xfrm>
          <a:prstGeom prst="rect">
            <a:avLst/>
          </a:prstGeom>
        </p:spPr>
        <p:txBody>
          <a:bodyPr wrap="square">
            <a:spAutoFit/>
          </a:bodyPr>
          <a:lstStyle/>
          <a:p>
            <a:r>
              <a:rPr lang="pt-PT" dirty="0">
                <a:latin typeface="Calibri" panose="020F0502020204030204" pitchFamily="34" charset="0"/>
              </a:rPr>
              <a:t>O </a:t>
            </a:r>
            <a:r>
              <a:rPr lang="pt-PT" b="1" dirty="0">
                <a:latin typeface="Calibri" panose="020F0502020204030204" pitchFamily="34" charset="0"/>
              </a:rPr>
              <a:t>Common Data Service (CDS)</a:t>
            </a:r>
            <a:r>
              <a:rPr lang="pt-PT" dirty="0">
                <a:latin typeface="Calibri" panose="020F0502020204030204" pitchFamily="34" charset="0"/>
              </a:rPr>
              <a:t> é uma coleção extensível, modular e normalizada de esquemas de dados publicados pela Microsoft que foram concebidos para tornar mais fácil a criação, utilização e análise de dados.</a:t>
            </a:r>
          </a:p>
        </p:txBody>
      </p:sp>
      <p:pic>
        <p:nvPicPr>
          <p:cNvPr id="5" name="Picture 4"/>
          <p:cNvPicPr>
            <a:picLocks noChangeAspect="1"/>
          </p:cNvPicPr>
          <p:nvPr/>
        </p:nvPicPr>
        <p:blipFill>
          <a:blip r:embed="rId4"/>
          <a:stretch>
            <a:fillRect/>
          </a:stretch>
        </p:blipFill>
        <p:spPr>
          <a:xfrm>
            <a:off x="4274021" y="1068061"/>
            <a:ext cx="7475517" cy="4898218"/>
          </a:xfrm>
          <a:prstGeom prst="rect">
            <a:avLst/>
          </a:prstGeom>
        </p:spPr>
      </p:pic>
    </p:spTree>
    <p:extLst>
      <p:ext uri="{BB962C8B-B14F-4D97-AF65-F5344CB8AC3E}">
        <p14:creationId xmlns:p14="http://schemas.microsoft.com/office/powerpoint/2010/main" val="4120566499"/>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rPr>
              <a:t>ANY</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ED7D31"/>
                </a:solidFill>
                <a:effectLst/>
                <a:uLnTx/>
                <a:uFillTx/>
                <a:latin typeface="Eraser" pitchFamily="2" charset="0"/>
                <a:ea typeface="PWChalk" panose="02000603000000000000" pitchFamily="2" charset="0"/>
                <a:cs typeface="Segoe UI" pitchFamily="34" charset="0"/>
              </a:rPr>
              <a:t>QUESTIONS</a:t>
            </a:r>
            <a:endPar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rPr>
              <a:t>?</a:t>
            </a:r>
            <a:endParaRPr kumimoji="0" lang="pt-PT"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837256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3" name="Rectangle 29"/>
          <p:cNvSpPr/>
          <p:nvPr/>
        </p:nvSpPr>
        <p:spPr bwMode="auto">
          <a:xfrm>
            <a:off x="2" y="0"/>
            <a:ext cx="7578670" cy="6994525"/>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Slide Number Placeholder 2"/>
          <p:cNvSpPr>
            <a:spLocks noGrp="1"/>
          </p:cNvSpPr>
          <p:nvPr>
            <p:ph type="sldNum"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ysClr val="windowText" lastClr="00000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sysClr val="windowText" lastClr="000000"/>
              </a:solidFill>
              <a:effectLst/>
              <a:uLnTx/>
              <a:uFillTx/>
              <a:latin typeface="Segoe UI"/>
              <a:ea typeface="+mn-ea"/>
              <a:cs typeface="+mn-cs"/>
            </a:endParaRPr>
          </a:p>
        </p:txBody>
      </p:sp>
      <p:grpSp>
        <p:nvGrpSpPr>
          <p:cNvPr id="7" name="Group 6"/>
          <p:cNvGrpSpPr/>
          <p:nvPr/>
        </p:nvGrpSpPr>
        <p:grpSpPr>
          <a:xfrm>
            <a:off x="485776" y="4145334"/>
            <a:ext cx="6510112" cy="2286000"/>
            <a:chOff x="485776" y="4145334"/>
            <a:chExt cx="6510112" cy="2286000"/>
          </a:xfrm>
        </p:grpSpPr>
        <p:grpSp>
          <p:nvGrpSpPr>
            <p:cNvPr id="8" name="Group 7"/>
            <p:cNvGrpSpPr/>
            <p:nvPr/>
          </p:nvGrpSpPr>
          <p:grpSpPr>
            <a:xfrm>
              <a:off x="485776" y="4145334"/>
              <a:ext cx="6510112" cy="2286000"/>
              <a:chOff x="402840" y="3082752"/>
              <a:chExt cx="6510112" cy="2188478"/>
            </a:xfrm>
          </p:grpSpPr>
          <p:sp>
            <p:nvSpPr>
              <p:cNvPr id="9" name="Flowchart: Process 8"/>
              <p:cNvSpPr/>
              <p:nvPr/>
            </p:nvSpPr>
            <p:spPr bwMode="auto">
              <a:xfrm>
                <a:off x="402840" y="3082752"/>
                <a:ext cx="6510112" cy="2188478"/>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PowerApps </a:t>
                </a:r>
              </a:p>
            </p:txBody>
          </p:sp>
          <p:sp>
            <p:nvSpPr>
              <p:cNvPr id="11" name="TextBox 10"/>
              <p:cNvSpPr txBox="1"/>
              <p:nvPr/>
            </p:nvSpPr>
            <p:spPr>
              <a:xfrm>
                <a:off x="3282782" y="3082752"/>
                <a:ext cx="3538729" cy="2188478"/>
              </a:xfrm>
              <a:prstGeom prst="rect">
                <a:avLst/>
              </a:prstGeom>
              <a:solidFill>
                <a:schemeClr val="bg1">
                  <a:lumMod val="95000"/>
                </a:schemeClr>
              </a:solidFill>
            </p:spPr>
            <p:txBody>
              <a:bodyPr wrap="square" lIns="137160" tIns="91440" rIns="137160" bIns="91440" rtlCol="0" anchor="ctr">
                <a:noAutofit/>
              </a:bodyPr>
              <a:lstStyle/>
              <a:p>
                <a:pPr lvl="0">
                  <a:spcAft>
                    <a:spcPts val="600"/>
                  </a:spcAft>
                </a:pPr>
                <a:r>
                  <a:rPr lang="en-US" dirty="0" err="1">
                    <a:solidFill>
                      <a:srgbClr val="0072C6"/>
                    </a:solidFill>
                  </a:rPr>
                  <a:t>Integração</a:t>
                </a:r>
                <a:r>
                  <a:rPr lang="en-US" dirty="0">
                    <a:solidFill>
                      <a:srgbClr val="0072C6"/>
                    </a:solidFill>
                  </a:rPr>
                  <a:t> com Excel</a:t>
                </a:r>
              </a:p>
            </p:txBody>
          </p:sp>
        </p:grpSp>
        <p:grpSp>
          <p:nvGrpSpPr>
            <p:cNvPr id="40" name="Group 39"/>
            <p:cNvGrpSpPr/>
            <p:nvPr/>
          </p:nvGrpSpPr>
          <p:grpSpPr>
            <a:xfrm>
              <a:off x="2410871" y="5557897"/>
              <a:ext cx="809514" cy="747677"/>
              <a:chOff x="2716789" y="4680761"/>
              <a:chExt cx="809514" cy="747677"/>
            </a:xfrm>
          </p:grpSpPr>
          <p:sp>
            <p:nvSpPr>
              <p:cNvPr id="41" name="Trapezoid 34"/>
              <p:cNvSpPr/>
              <p:nvPr/>
            </p:nvSpPr>
            <p:spPr>
              <a:xfrm>
                <a:off x="2754681" y="4680761"/>
                <a:ext cx="724723" cy="747677"/>
              </a:xfrm>
              <a:custGeom>
                <a:avLst/>
                <a:gdLst/>
                <a:ahLst/>
                <a:cxnLst/>
                <a:rect l="l" t="t" r="r" b="b"/>
                <a:pathLst>
                  <a:path w="3136652" h="3048000">
                    <a:moveTo>
                      <a:pt x="3024077" y="330178"/>
                    </a:moveTo>
                    <a:lnTo>
                      <a:pt x="3136652" y="350520"/>
                    </a:lnTo>
                    <a:lnTo>
                      <a:pt x="2361070" y="3048000"/>
                    </a:lnTo>
                    <a:lnTo>
                      <a:pt x="0" y="2429286"/>
                    </a:lnTo>
                    <a:lnTo>
                      <a:pt x="2299158" y="2789395"/>
                    </a:lnTo>
                    <a:close/>
                    <a:moveTo>
                      <a:pt x="1196868" y="0"/>
                    </a:moveTo>
                    <a:lnTo>
                      <a:pt x="1399962" y="36699"/>
                    </a:lnTo>
                    <a:lnTo>
                      <a:pt x="1185963" y="19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rapezoid 34"/>
              <p:cNvSpPr/>
              <p:nvPr/>
            </p:nvSpPr>
            <p:spPr>
              <a:xfrm>
                <a:off x="2731460" y="4728270"/>
                <a:ext cx="794843" cy="679140"/>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440139"/>
                  <a:gd name="connsiteY0" fmla="*/ 2150110 h 2768600"/>
                  <a:gd name="connsiteX1" fmla="*/ 1424375 w 3440139"/>
                  <a:gd name="connsiteY1" fmla="*/ 0 h 2768600"/>
                  <a:gd name="connsiteX2" fmla="*/ 3440139 w 3440139"/>
                  <a:gd name="connsiteY2" fmla="*/ 338995 h 2768600"/>
                  <a:gd name="connsiteX3" fmla="*/ 2561590 w 3440139"/>
                  <a:gd name="connsiteY3" fmla="*/ 2768600 h 2768600"/>
                  <a:gd name="connsiteX4" fmla="*/ 0 w 3440139"/>
                  <a:gd name="connsiteY4" fmla="*/ 2150110 h 276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139" h="2768600">
                    <a:moveTo>
                      <a:pt x="0" y="2150110"/>
                    </a:moveTo>
                    <a:lnTo>
                      <a:pt x="1424375" y="0"/>
                    </a:lnTo>
                    <a:lnTo>
                      <a:pt x="3440139" y="338995"/>
                    </a:lnTo>
                    <a:lnTo>
                      <a:pt x="2561590" y="2768600"/>
                    </a:lnTo>
                    <a:lnTo>
                      <a:pt x="0" y="215011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pezoid 34"/>
              <p:cNvSpPr/>
              <p:nvPr/>
            </p:nvSpPr>
            <p:spPr>
              <a:xfrm>
                <a:off x="2724806" y="4728269"/>
                <a:ext cx="764238" cy="663952"/>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387019"/>
                  <a:gd name="connsiteY0" fmla="*/ 2150110 h 2649537"/>
                  <a:gd name="connsiteX1" fmla="*/ 1424375 w 3387019"/>
                  <a:gd name="connsiteY1" fmla="*/ 0 h 2649537"/>
                  <a:gd name="connsiteX2" fmla="*/ 3387019 w 3387019"/>
                  <a:gd name="connsiteY2" fmla="*/ 254000 h 2649537"/>
                  <a:gd name="connsiteX3" fmla="*/ 2409190 w 3387019"/>
                  <a:gd name="connsiteY3" fmla="*/ 2649537 h 2649537"/>
                  <a:gd name="connsiteX4" fmla="*/ 0 w 3387019"/>
                  <a:gd name="connsiteY4" fmla="*/ 2150110 h 2649537"/>
                  <a:gd name="connsiteX0" fmla="*/ 0 w 3387019"/>
                  <a:gd name="connsiteY0" fmla="*/ 2150110 h 2706687"/>
                  <a:gd name="connsiteX1" fmla="*/ 1424375 w 3387019"/>
                  <a:gd name="connsiteY1" fmla="*/ 0 h 2706687"/>
                  <a:gd name="connsiteX2" fmla="*/ 3387019 w 3387019"/>
                  <a:gd name="connsiteY2" fmla="*/ 254000 h 2706687"/>
                  <a:gd name="connsiteX3" fmla="*/ 2309178 w 3387019"/>
                  <a:gd name="connsiteY3" fmla="*/ 2706687 h 2706687"/>
                  <a:gd name="connsiteX4" fmla="*/ 0 w 3387019"/>
                  <a:gd name="connsiteY4" fmla="*/ 2150110 h 2706687"/>
                  <a:gd name="connsiteX0" fmla="*/ 0 w 3353682"/>
                  <a:gd name="connsiteY0" fmla="*/ 2150110 h 2706687"/>
                  <a:gd name="connsiteX1" fmla="*/ 1424375 w 3353682"/>
                  <a:gd name="connsiteY1" fmla="*/ 0 h 2706687"/>
                  <a:gd name="connsiteX2" fmla="*/ 3353682 w 3353682"/>
                  <a:gd name="connsiteY2" fmla="*/ 339725 h 2706687"/>
                  <a:gd name="connsiteX3" fmla="*/ 2309178 w 3353682"/>
                  <a:gd name="connsiteY3" fmla="*/ 2706687 h 2706687"/>
                  <a:gd name="connsiteX4" fmla="*/ 0 w 3353682"/>
                  <a:gd name="connsiteY4" fmla="*/ 2150110 h 2706687"/>
                  <a:gd name="connsiteX0" fmla="*/ 0 w 3275806"/>
                  <a:gd name="connsiteY0" fmla="*/ 2158763 h 2706687"/>
                  <a:gd name="connsiteX1" fmla="*/ 1346499 w 3275806"/>
                  <a:gd name="connsiteY1" fmla="*/ 0 h 2706687"/>
                  <a:gd name="connsiteX2" fmla="*/ 3275806 w 3275806"/>
                  <a:gd name="connsiteY2" fmla="*/ 339725 h 2706687"/>
                  <a:gd name="connsiteX3" fmla="*/ 2231302 w 3275806"/>
                  <a:gd name="connsiteY3" fmla="*/ 2706687 h 2706687"/>
                  <a:gd name="connsiteX4" fmla="*/ 0 w 3275806"/>
                  <a:gd name="connsiteY4" fmla="*/ 2158763 h 2706687"/>
                  <a:gd name="connsiteX0" fmla="*/ 0 w 3307675"/>
                  <a:gd name="connsiteY0" fmla="*/ 2158763 h 2706687"/>
                  <a:gd name="connsiteX1" fmla="*/ 1346499 w 3307675"/>
                  <a:gd name="connsiteY1" fmla="*/ 0 h 2706687"/>
                  <a:gd name="connsiteX2" fmla="*/ 3307675 w 3307675"/>
                  <a:gd name="connsiteY2" fmla="*/ 445970 h 2706687"/>
                  <a:gd name="connsiteX3" fmla="*/ 2231302 w 3307675"/>
                  <a:gd name="connsiteY3" fmla="*/ 2706687 h 2706687"/>
                  <a:gd name="connsiteX4" fmla="*/ 0 w 3307675"/>
                  <a:gd name="connsiteY4" fmla="*/ 2158763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675" h="2706687">
                    <a:moveTo>
                      <a:pt x="0" y="2158763"/>
                    </a:moveTo>
                    <a:lnTo>
                      <a:pt x="1346499" y="0"/>
                    </a:lnTo>
                    <a:lnTo>
                      <a:pt x="3307675" y="445970"/>
                    </a:lnTo>
                    <a:lnTo>
                      <a:pt x="2231302" y="2706687"/>
                    </a:lnTo>
                    <a:lnTo>
                      <a:pt x="0" y="215876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Trapezoid 34"/>
              <p:cNvSpPr/>
              <p:nvPr/>
            </p:nvSpPr>
            <p:spPr>
              <a:xfrm>
                <a:off x="2716789" y="4681384"/>
                <a:ext cx="777344" cy="680698"/>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32528"/>
                  <a:gd name="connsiteY0" fmla="*/ 2378710 h 2774950"/>
                  <a:gd name="connsiteX1" fmla="*/ 1360875 w 3332528"/>
                  <a:gd name="connsiteY1" fmla="*/ 0 h 2774950"/>
                  <a:gd name="connsiteX2" fmla="*/ 3332528 w 3332528"/>
                  <a:gd name="connsiteY2" fmla="*/ 191892 h 2774950"/>
                  <a:gd name="connsiteX3" fmla="*/ 2529840 w 3332528"/>
                  <a:gd name="connsiteY3" fmla="*/ 2774950 h 2774950"/>
                  <a:gd name="connsiteX4" fmla="*/ 0 w 3332528"/>
                  <a:gd name="connsiteY4" fmla="*/ 2378710 h 2774950"/>
                  <a:gd name="connsiteX0" fmla="*/ 0 w 3364401"/>
                  <a:gd name="connsiteY0" fmla="*/ 2378710 h 2774950"/>
                  <a:gd name="connsiteX1" fmla="*/ 1360875 w 3364401"/>
                  <a:gd name="connsiteY1" fmla="*/ 0 h 2774950"/>
                  <a:gd name="connsiteX2" fmla="*/ 3364401 w 3364401"/>
                  <a:gd name="connsiteY2" fmla="*/ 213143 h 2774950"/>
                  <a:gd name="connsiteX3" fmla="*/ 2529840 w 3364401"/>
                  <a:gd name="connsiteY3" fmla="*/ 2774950 h 2774950"/>
                  <a:gd name="connsiteX4" fmla="*/ 0 w 3364401"/>
                  <a:gd name="connsiteY4" fmla="*/ 2378710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401" h="2774950">
                    <a:moveTo>
                      <a:pt x="0" y="2378710"/>
                    </a:moveTo>
                    <a:lnTo>
                      <a:pt x="1360875" y="0"/>
                    </a:lnTo>
                    <a:lnTo>
                      <a:pt x="3364401" y="213143"/>
                    </a:lnTo>
                    <a:lnTo>
                      <a:pt x="2529840" y="2774950"/>
                    </a:lnTo>
                    <a:lnTo>
                      <a:pt x="0" y="237871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p:cNvSpPr txBox="1"/>
              <p:nvPr/>
            </p:nvSpPr>
            <p:spPr>
              <a:xfrm rot="507875">
                <a:off x="2910110" y="4766391"/>
                <a:ext cx="464871" cy="400110"/>
              </a:xfrm>
              <a:prstGeom prst="rect">
                <a:avLst/>
              </a:prstGeom>
              <a:noFill/>
            </p:spPr>
            <p:txBody>
              <a:bodyPr wrap="none" lIns="0" rIns="0" rtlCol="0">
                <a:spAutoFit/>
                <a:scene3d>
                  <a:camera prst="isometricOffAxis2Top">
                    <a:rot lat="20382258" lon="1927659" rev="20873810"/>
                  </a:camera>
                  <a:lightRig rig="threePt" dir="t"/>
                </a:scene3d>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2C6"/>
                    </a:solidFill>
                    <a:effectLst/>
                    <a:uLnTx/>
                    <a:uFillTx/>
                    <a:latin typeface="Segoe UI"/>
                    <a:ea typeface="+mn-ea"/>
                    <a:cs typeface="+mn-cs"/>
                  </a:rPr>
                  <a:t>Module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2C6"/>
                    </a:solidFill>
                    <a:effectLst/>
                    <a:uLnTx/>
                    <a:uFillTx/>
                    <a:latin typeface="Segoe UI"/>
                    <a:ea typeface="+mn-ea"/>
                    <a:cs typeface="+mn-cs"/>
                  </a:rPr>
                  <a:t>2</a:t>
                </a:r>
              </a:p>
            </p:txBody>
          </p:sp>
        </p:grpSp>
      </p:grpSp>
      <p:sp>
        <p:nvSpPr>
          <p:cNvPr id="56" name="Rectangle 55"/>
          <p:cNvSpPr/>
          <p:nvPr/>
        </p:nvSpPr>
        <p:spPr>
          <a:xfrm>
            <a:off x="4805248" y="1201573"/>
            <a:ext cx="2099199" cy="1673603"/>
          </a:xfrm>
          <a:prstGeom prst="rect">
            <a:avLst/>
          </a:prstGeom>
          <a:solidFill>
            <a:srgbClr val="FFFFFF">
              <a:lumMod val="85000"/>
            </a:srgbClr>
          </a:solidFill>
        </p:spPr>
        <p:txBody>
          <a:bodyPr wrap="square" lIns="137160" tIns="91440" rIns="13716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57" name="Oval 56"/>
          <p:cNvSpPr/>
          <p:nvPr/>
        </p:nvSpPr>
        <p:spPr>
          <a:xfrm>
            <a:off x="5103564" y="760958"/>
            <a:ext cx="2554833" cy="2554833"/>
          </a:xfrm>
          <a:prstGeom prst="ellipse">
            <a:avLst/>
          </a:prstGeom>
          <a:solidFill>
            <a:srgbClr val="0072C6"/>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Module</a:t>
            </a:r>
          </a:p>
        </p:txBody>
      </p:sp>
      <p:sp>
        <p:nvSpPr>
          <p:cNvPr id="58" name="Rectangle 57"/>
          <p:cNvSpPr/>
          <p:nvPr/>
        </p:nvSpPr>
        <p:spPr>
          <a:xfrm>
            <a:off x="5267" y="1201573"/>
            <a:ext cx="4799981" cy="1673602"/>
          </a:xfrm>
          <a:prstGeom prst="rect">
            <a:avLst/>
          </a:prstGeom>
          <a:solidFill>
            <a:srgbClr val="0072C6"/>
          </a:solidFill>
        </p:spPr>
        <p:txBody>
          <a:bodyPr wrap="square" lIns="186521" tIns="93260" bIns="93260" anchor="ctr">
            <a:noAutofit/>
          </a:bodyPr>
          <a:lstStyle/>
          <a:p>
            <a:pPr lvl="0" defTabSz="914400">
              <a:lnSpc>
                <a:spcPct val="90000"/>
              </a:lnSpc>
            </a:pPr>
            <a:r>
              <a:rPr lang="en-US" sz="4400" spc="-102" dirty="0">
                <a:ln w="3175">
                  <a:noFill/>
                </a:ln>
                <a:solidFill>
                  <a:srgbClr val="FFFFFF"/>
                </a:solidFill>
                <a:latin typeface="Segoe UI Light"/>
                <a:cs typeface="Segoe UI" pitchFamily="34" charset="0"/>
              </a:rPr>
              <a:t>Hands-on Lab</a:t>
            </a:r>
          </a:p>
        </p:txBody>
      </p:sp>
      <p:sp>
        <p:nvSpPr>
          <p:cNvPr id="59" name="TextBox 58"/>
          <p:cNvSpPr txBox="1"/>
          <p:nvPr/>
        </p:nvSpPr>
        <p:spPr>
          <a:xfrm>
            <a:off x="5744267" y="891731"/>
            <a:ext cx="1273426" cy="1957459"/>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2</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Tree>
    <p:extLst>
      <p:ext uri="{BB962C8B-B14F-4D97-AF65-F5344CB8AC3E}">
        <p14:creationId xmlns:p14="http://schemas.microsoft.com/office/powerpoint/2010/main" val="4143014487"/>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39</a:t>
            </a:fld>
            <a:endParaRPr lang="pt-PT">
              <a:solidFill>
                <a:srgbClr val="505050"/>
              </a:solidFill>
            </a:endParaRPr>
          </a:p>
        </p:txBody>
      </p:sp>
      <p:sp>
        <p:nvSpPr>
          <p:cNvPr id="5" name="Title 4"/>
          <p:cNvSpPr>
            <a:spLocks noGrp="1"/>
          </p:cNvSpPr>
          <p:nvPr>
            <p:ph type="ctrTitle" idx="4294967295"/>
          </p:nvPr>
        </p:nvSpPr>
        <p:spPr>
          <a:xfrm>
            <a:off x="0" y="20638"/>
            <a:ext cx="5303838" cy="1719262"/>
          </a:xfrm>
        </p:spPr>
        <p:txBody>
          <a:bodyPr/>
          <a:lstStyle/>
          <a:p>
            <a:r>
              <a:rPr lang="en-US" b="1" dirty="0"/>
              <a:t>Hands-on Lab</a:t>
            </a:r>
            <a:br>
              <a:rPr lang="en-US" b="1" dirty="0"/>
            </a:br>
            <a:r>
              <a:rPr lang="en-US" b="1" dirty="0"/>
              <a:t>Integração com Excel</a:t>
            </a:r>
          </a:p>
        </p:txBody>
      </p:sp>
      <p:sp>
        <p:nvSpPr>
          <p:cNvPr id="9" name="Rectangle 8"/>
          <p:cNvSpPr/>
          <p:nvPr/>
        </p:nvSpPr>
        <p:spPr>
          <a:xfrm>
            <a:off x="1393701" y="2561158"/>
            <a:ext cx="9793088" cy="3539430"/>
          </a:xfrm>
          <a:prstGeom prst="rect">
            <a:avLst/>
          </a:prstGeom>
        </p:spPr>
        <p:txBody>
          <a:bodyPr wrap="square">
            <a:spAutoFit/>
          </a:bodyPr>
          <a:lstStyle/>
          <a:p>
            <a:pPr marL="342900" marR="0">
              <a:spcBef>
                <a:spcPts val="0"/>
              </a:spcBef>
              <a:spcAft>
                <a:spcPts val="0"/>
              </a:spcAft>
            </a:pPr>
            <a:r>
              <a:rPr lang="x-none" sz="3200" dirty="0">
                <a:latin typeface="Calibri" panose="020F0502020204030204" pitchFamily="34" charset="0"/>
              </a:rPr>
              <a:t>A intenção do PowerApps é ser lógico e imperativo. Para construirmos os fluxos de ação, devemos pensar no que queremos fazer. Com este pensamento, traduzimos as palavras em "pseudo-código" e assim construímos o nosso fluxo.</a:t>
            </a:r>
          </a:p>
          <a:p>
            <a:pPr marL="342900" marR="0">
              <a:spcBef>
                <a:spcPts val="0"/>
              </a:spcBef>
              <a:spcAft>
                <a:spcPts val="0"/>
              </a:spcAft>
            </a:pPr>
            <a:r>
              <a:rPr lang="x-none" sz="3200" dirty="0">
                <a:latin typeface="Calibri" panose="020F0502020204030204" pitchFamily="34" charset="0"/>
              </a:rPr>
              <a:t>Ex: "Eu quero apagar o item da lista, quando clico no botão"</a:t>
            </a:r>
          </a:p>
        </p:txBody>
      </p:sp>
    </p:spTree>
    <p:extLst>
      <p:ext uri="{BB962C8B-B14F-4D97-AF65-F5344CB8AC3E}">
        <p14:creationId xmlns:p14="http://schemas.microsoft.com/office/powerpoint/2010/main" val="674067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343" dirty="0"/>
              <a:t>Introduction to </a:t>
            </a:r>
            <a:r>
              <a:rPr lang="en-US" sz="7343" dirty="0" err="1"/>
              <a:t>PowerApps</a:t>
            </a:r>
            <a:r>
              <a:rPr lang="en-US" sz="7343" dirty="0"/>
              <a:t> </a:t>
            </a:r>
            <a:br>
              <a:rPr lang="en-US" sz="7343" dirty="0"/>
            </a:br>
            <a:r>
              <a:rPr lang="en-US" sz="3264" dirty="0"/>
              <a:t>Custom apps for business needs</a:t>
            </a:r>
            <a:br>
              <a:rPr lang="en-US" sz="3264" dirty="0"/>
            </a:br>
            <a:r>
              <a:rPr lang="en-US" sz="3264" dirty="0"/>
              <a:t>No-code apps for tablet and mobile</a:t>
            </a:r>
            <a:endParaRPr lang="en-US" sz="7343" dirty="0"/>
          </a:p>
        </p:txBody>
      </p:sp>
      <p:pic>
        <p:nvPicPr>
          <p:cNvPr id="3" name="Picture 6" descr="https://powerapps.microsoft.com/images/page/index/mobile-ap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79" y="3330637"/>
            <a:ext cx="9452292" cy="325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2071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40</a:t>
            </a:fld>
            <a:endParaRPr lang="pt-PT">
              <a:solidFill>
                <a:srgbClr val="505050"/>
              </a:solidFill>
            </a:endParaRPr>
          </a:p>
        </p:txBody>
      </p:sp>
      <p:sp>
        <p:nvSpPr>
          <p:cNvPr id="5" name="Title 4"/>
          <p:cNvSpPr>
            <a:spLocks noGrp="1"/>
          </p:cNvSpPr>
          <p:nvPr>
            <p:ph type="ctrTitle" idx="4294967295"/>
          </p:nvPr>
        </p:nvSpPr>
        <p:spPr>
          <a:xfrm>
            <a:off x="0" y="20638"/>
            <a:ext cx="5303838" cy="1719262"/>
          </a:xfrm>
        </p:spPr>
        <p:txBody>
          <a:bodyPr/>
          <a:lstStyle/>
          <a:p>
            <a:r>
              <a:rPr lang="en-US" b="1" dirty="0"/>
              <a:t>Hands-on Lab</a:t>
            </a:r>
            <a:br>
              <a:rPr lang="en-US" b="1" dirty="0"/>
            </a:br>
            <a:r>
              <a:rPr lang="en-US" b="1" dirty="0"/>
              <a:t>Integração com Excel</a:t>
            </a:r>
          </a:p>
        </p:txBody>
      </p:sp>
      <p:pic>
        <p:nvPicPr>
          <p:cNvPr id="27650" name="Picture 2" descr="Comece com seus dados &#10;Layo &#10;Layo &#10;Dynamic 365 &#10;ut para telef... &#10;OneDrive for Business &#10;ut para tele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605" y="2576556"/>
            <a:ext cx="5270407" cy="33689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936456" y="2706772"/>
            <a:ext cx="6216650" cy="3108543"/>
          </a:xfrm>
          <a:prstGeom prst="rect">
            <a:avLst/>
          </a:prstGeom>
        </p:spPr>
        <p:txBody>
          <a:bodyPr>
            <a:spAutoFit/>
          </a:bodyPr>
          <a:lstStyle/>
          <a:p>
            <a:pPr marL="342900" fontAlgn="ctr">
              <a:buFont typeface="+mj-lt"/>
              <a:buAutoNum type="arabicPeriod"/>
            </a:pPr>
            <a:r>
              <a:rPr lang="x-none" sz="2800" dirty="0">
                <a:latin typeface="Calibri" panose="020F0502020204030204" pitchFamily="34" charset="0"/>
              </a:rPr>
              <a:t>Abrir PowerApps.</a:t>
            </a:r>
          </a:p>
          <a:p>
            <a:pPr marL="342900" fontAlgn="ctr">
              <a:buFont typeface="+mj-lt"/>
              <a:buAutoNum type="arabicPeriod"/>
            </a:pPr>
            <a:r>
              <a:rPr lang="x-none" sz="2800" dirty="0">
                <a:latin typeface="Calibri" panose="020F0502020204030204" pitchFamily="34" charset="0"/>
              </a:rPr>
              <a:t>Adicionar ficheiro no Onedrive empresarial (pode ser o pessoal ou o partilhado)</a:t>
            </a:r>
          </a:p>
          <a:p>
            <a:pPr marL="342900" fontAlgn="ctr">
              <a:buFont typeface="+mj-lt"/>
              <a:buAutoNum type="arabicPeriod"/>
            </a:pPr>
            <a:r>
              <a:rPr lang="x-none" sz="2800" dirty="0">
                <a:latin typeface="Calibri" panose="020F0502020204030204" pitchFamily="34" charset="0"/>
              </a:rPr>
              <a:t>Escolher o template de OneDrive for Business e conectar ao ficheiro que acabámos de importar.</a:t>
            </a:r>
          </a:p>
        </p:txBody>
      </p:sp>
    </p:spTree>
    <p:extLst>
      <p:ext uri="{BB962C8B-B14F-4D97-AF65-F5344CB8AC3E}">
        <p14:creationId xmlns:p14="http://schemas.microsoft.com/office/powerpoint/2010/main" val="619271984"/>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41</a:t>
            </a:fld>
            <a:endParaRPr lang="pt-PT">
              <a:solidFill>
                <a:srgbClr val="505050"/>
              </a:solidFill>
            </a:endParaRPr>
          </a:p>
        </p:txBody>
      </p:sp>
      <p:sp>
        <p:nvSpPr>
          <p:cNvPr id="5" name="Title 4"/>
          <p:cNvSpPr>
            <a:spLocks noGrp="1"/>
          </p:cNvSpPr>
          <p:nvPr>
            <p:ph type="ctrTitle" idx="4294967295"/>
          </p:nvPr>
        </p:nvSpPr>
        <p:spPr>
          <a:xfrm>
            <a:off x="0" y="20638"/>
            <a:ext cx="5303838" cy="1719262"/>
          </a:xfrm>
        </p:spPr>
        <p:txBody>
          <a:bodyPr/>
          <a:lstStyle/>
          <a:p>
            <a:r>
              <a:rPr lang="en-US" b="1" dirty="0"/>
              <a:t>Hands-on Lab</a:t>
            </a:r>
            <a:br>
              <a:rPr lang="en-US" b="1" dirty="0"/>
            </a:br>
            <a:r>
              <a:rPr lang="en-US" b="1" dirty="0"/>
              <a:t>Integração com Excel</a:t>
            </a:r>
          </a:p>
        </p:txBody>
      </p:sp>
      <p:pic>
        <p:nvPicPr>
          <p:cNvPr id="28674" name="Picture 2" descr="X FlooringEstimates &#10;Category &#10;Carpet &#10;Image &#10;Toque Ou clique para adicionar uma imagem &#10;Name &#10;Caserta Stone Beige floorl &#10;Overview &#10;Extreme Series 18 in. x 18 in. carpet tiles are &#10;price &#10;355 &#10;x &#10;Clipboard &#10;Sensitivity: Public &#10;Name &#10;Caserta Stone Beige2 &#10;Caserta Sky Grey &#10;Ageless Beauty Clay &#10;Lush Il Tundra &#10;Lush Il Frosty Glade &#10;Bolivian Rosewood &#10;Golden Teak &#10;Brazilian Koa &#10;Font &#10;Category &#10;Tobacco Road Acacia &#10;Natural Hickory &#10;Victoria Mahogany &#10;Edimax Slaty Porcelain &#10;Honey Onyx Marble &#10;Bianco Carrara Marble &#10;• Indian Autumn Slate &#10;Panaria Vitality Ceramic &#10;Carpet &#10;Carpet &#10;Carpet &#10;Carpet &#10;Carpet &#10;Hardwood &#10;Hardwood &#10;Hardwood &#10;Hardwood &#10;Hardwood &#10;Hardwood &#10;Tile &#10;Tile &#10;Tile &#10;Tile &#10;Tile &#10;Alignment &#10;Carpet &#10;$550,20 ht &#10;$8,10 ht &#10;$1,98 ht &#10;$3,79 ht &#10;$3,79 ht &#10;$7,39 ht &#10;$6,49 ht &#10;$5,69 ht &#10;$5,49 ht &#10;$5,49 ht &#10;$4,59 ht &#10;$3,55 ht &#10;$8,99 ht &#10;$9,99 ht &#10;$2,99 ht &#10;$3,99 h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093" y="904974"/>
            <a:ext cx="7211789" cy="53605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41573" y="2489150"/>
            <a:ext cx="4392488" cy="3416320"/>
          </a:xfrm>
          <a:prstGeom prst="rect">
            <a:avLst/>
          </a:prstGeom>
        </p:spPr>
        <p:txBody>
          <a:bodyPr wrap="square">
            <a:spAutoFit/>
          </a:bodyPr>
          <a:lstStyle/>
          <a:p>
            <a:r>
              <a:rPr lang="x-none" dirty="0">
                <a:latin typeface="Calibri" panose="020F0502020204030204" pitchFamily="34" charset="0"/>
              </a:rPr>
              <a:t>Nota: Este template vai criar alguns screens e popular com a informação que providenciámos. Se corrermos em modo de visualização (F5), podemos ter um primeiro look&amp;feel da aplicação e navegar entre screens para termos a ideia de como será a experiência de utilizador.</a:t>
            </a:r>
          </a:p>
          <a:p>
            <a:r>
              <a:rPr lang="x-none" dirty="0">
                <a:latin typeface="Calibri" panose="020F0502020204030204" pitchFamily="34" charset="0"/>
              </a:rPr>
              <a:t> </a:t>
            </a:r>
          </a:p>
          <a:p>
            <a:r>
              <a:rPr lang="x-none" dirty="0">
                <a:latin typeface="Calibri" panose="020F0502020204030204" pitchFamily="34" charset="0"/>
              </a:rPr>
              <a:t>Qualquer alteração que se faça no ficheiro Excel ou na app, será refletido no outro lado. Temos de imediato uma aplicação funcional que lê e grava dados de uma fonte.</a:t>
            </a:r>
          </a:p>
        </p:txBody>
      </p:sp>
    </p:spTree>
    <p:extLst>
      <p:ext uri="{BB962C8B-B14F-4D97-AF65-F5344CB8AC3E}">
        <p14:creationId xmlns:p14="http://schemas.microsoft.com/office/powerpoint/2010/main" val="273868412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42</a:t>
            </a:fld>
            <a:endParaRPr lang="pt-PT">
              <a:solidFill>
                <a:srgbClr val="505050"/>
              </a:solidFill>
            </a:endParaRPr>
          </a:p>
        </p:txBody>
      </p:sp>
      <p:sp>
        <p:nvSpPr>
          <p:cNvPr id="5" name="Title 4"/>
          <p:cNvSpPr>
            <a:spLocks noGrp="1"/>
          </p:cNvSpPr>
          <p:nvPr>
            <p:ph type="ctrTitle" idx="4294967295"/>
          </p:nvPr>
        </p:nvSpPr>
        <p:spPr>
          <a:xfrm>
            <a:off x="0" y="20638"/>
            <a:ext cx="5303838" cy="1719262"/>
          </a:xfrm>
        </p:spPr>
        <p:txBody>
          <a:bodyPr/>
          <a:lstStyle/>
          <a:p>
            <a:r>
              <a:rPr lang="en-US" b="1" dirty="0"/>
              <a:t>Hands-on Lab</a:t>
            </a:r>
            <a:br>
              <a:rPr lang="en-US" b="1" dirty="0"/>
            </a:br>
            <a:r>
              <a:rPr lang="en-US" b="1" dirty="0"/>
              <a:t>Integração com Excel</a:t>
            </a:r>
          </a:p>
        </p:txBody>
      </p:sp>
      <p:sp>
        <p:nvSpPr>
          <p:cNvPr id="4" name="Rectangle 3"/>
          <p:cNvSpPr/>
          <p:nvPr/>
        </p:nvSpPr>
        <p:spPr>
          <a:xfrm>
            <a:off x="457597" y="2561158"/>
            <a:ext cx="11161240" cy="3416320"/>
          </a:xfrm>
          <a:prstGeom prst="rect">
            <a:avLst/>
          </a:prstGeom>
        </p:spPr>
        <p:txBody>
          <a:bodyPr wrap="square">
            <a:spAutoFit/>
          </a:bodyPr>
          <a:lstStyle/>
          <a:p>
            <a:r>
              <a:rPr lang="x-none" sz="2400" dirty="0">
                <a:latin typeface="Calibri" panose="020F0502020204030204" pitchFamily="34" charset="0"/>
              </a:rPr>
              <a:t>Neste ponto, o esforço de criar um fluxo de inserção/atualização foi </a:t>
            </a:r>
            <a:r>
              <a:rPr lang="x-none" sz="2400" b="1" dirty="0">
                <a:latin typeface="Calibri" panose="020F0502020204030204" pitchFamily="34" charset="0"/>
              </a:rPr>
              <a:t>zero</a:t>
            </a:r>
            <a:r>
              <a:rPr lang="x-none" sz="2400" dirty="0">
                <a:latin typeface="Calibri" panose="020F0502020204030204" pitchFamily="34" charset="0"/>
              </a:rPr>
              <a:t>. Os templates são uma ferramenta poderosa que podemos e devemos usar a nosso favor, tanto para criar sem esforço como para tirar ideias e aplicar num desenvolvimento customizado.</a:t>
            </a:r>
          </a:p>
          <a:p>
            <a:r>
              <a:rPr lang="x-none" sz="2400" dirty="0">
                <a:latin typeface="Calibri" panose="020F0502020204030204" pitchFamily="34" charset="0"/>
              </a:rPr>
              <a:t> </a:t>
            </a:r>
          </a:p>
          <a:p>
            <a:r>
              <a:rPr lang="x-none" sz="2400" dirty="0">
                <a:latin typeface="Calibri" panose="020F0502020204030204" pitchFamily="34" charset="0"/>
              </a:rPr>
              <a:t> </a:t>
            </a:r>
          </a:p>
          <a:p>
            <a:pPr marL="800100" indent="-457200" fontAlgn="ctr">
              <a:buFont typeface="+mj-lt"/>
              <a:buAutoNum type="arabicPeriod"/>
            </a:pPr>
            <a:r>
              <a:rPr lang="x-none" sz="2400" dirty="0">
                <a:latin typeface="Calibri" panose="020F0502020204030204" pitchFamily="34" charset="0"/>
              </a:rPr>
              <a:t>Implemente um botão para apagar o registo na lista, mantendo o botão de apagar no detalhe.</a:t>
            </a:r>
          </a:p>
          <a:p>
            <a:pPr marL="742950" lvl="1" indent="-285750" fontAlgn="ctr">
              <a:buFont typeface="+mj-lt"/>
              <a:buAutoNum type="alphaLcPeriod"/>
            </a:pPr>
            <a:r>
              <a:rPr lang="x-none" sz="2400" dirty="0">
                <a:latin typeface="Calibri" panose="020F0502020204030204" pitchFamily="34" charset="0"/>
              </a:rPr>
              <a:t>Sugestão: observe o fluxo do botão de Apagar no screen de detalhe. O acesso ao item da lista que queremos, é feito com o tag "ThisItem". </a:t>
            </a:r>
            <a:endParaRPr lang="x-none" sz="2400" b="0" i="0" dirty="0">
              <a:effectLst/>
              <a:latin typeface="Calibri" panose="020F0502020204030204" pitchFamily="34" charset="0"/>
            </a:endParaRPr>
          </a:p>
        </p:txBody>
      </p:sp>
    </p:spTree>
    <p:extLst>
      <p:ext uri="{BB962C8B-B14F-4D97-AF65-F5344CB8AC3E}">
        <p14:creationId xmlns:p14="http://schemas.microsoft.com/office/powerpoint/2010/main" val="349928729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9216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43</a:t>
            </a:fld>
            <a:endParaRPr lang="pt-PT">
              <a:solidFill>
                <a:srgbClr val="505050"/>
              </a:solidFill>
            </a:endParaRPr>
          </a:p>
        </p:txBody>
      </p:sp>
      <p:sp>
        <p:nvSpPr>
          <p:cNvPr id="5" name="Title 4"/>
          <p:cNvSpPr>
            <a:spLocks noGrp="1"/>
          </p:cNvSpPr>
          <p:nvPr>
            <p:ph type="ctrTitle" idx="4294967295"/>
          </p:nvPr>
        </p:nvSpPr>
        <p:spPr>
          <a:xfrm>
            <a:off x="0" y="20638"/>
            <a:ext cx="11872913" cy="1100137"/>
          </a:xfrm>
        </p:spPr>
        <p:txBody>
          <a:bodyPr/>
          <a:lstStyle/>
          <a:p>
            <a:r>
              <a:rPr lang="en-US" b="1" dirty="0"/>
              <a:t>Hands-on Lab Integração com Excel</a:t>
            </a:r>
          </a:p>
        </p:txBody>
      </p:sp>
      <p:sp>
        <p:nvSpPr>
          <p:cNvPr id="2" name="Rectangle 1"/>
          <p:cNvSpPr/>
          <p:nvPr/>
        </p:nvSpPr>
        <p:spPr>
          <a:xfrm>
            <a:off x="407311" y="976982"/>
            <a:ext cx="11052062" cy="5478423"/>
          </a:xfrm>
          <a:prstGeom prst="rect">
            <a:avLst/>
          </a:prstGeom>
        </p:spPr>
        <p:txBody>
          <a:bodyPr wrap="square" numCol="2">
            <a:spAutoFit/>
          </a:bodyPr>
          <a:lstStyle/>
          <a:p>
            <a:r>
              <a:rPr lang="x-none" sz="1400" b="1" dirty="0">
                <a:latin typeface="Calibri" panose="020F0502020204030204" pitchFamily="34" charset="0"/>
              </a:rPr>
              <a:t>Parte 2: Criar uma aplicação do zero, que replique este template.</a:t>
            </a:r>
          </a:p>
          <a:p>
            <a:pPr marL="342900" fontAlgn="ctr">
              <a:buFont typeface="+mj-lt"/>
              <a:buAutoNum type="arabicPeriod"/>
            </a:pPr>
            <a:r>
              <a:rPr lang="x-none" sz="1400" dirty="0">
                <a:latin typeface="Calibri" panose="020F0502020204030204" pitchFamily="34" charset="0"/>
              </a:rPr>
              <a:t>Criar um screen com a galeria de registos.</a:t>
            </a:r>
          </a:p>
          <a:p>
            <a:pPr marL="342900" fontAlgn="ctr">
              <a:buFont typeface="+mj-lt"/>
              <a:buAutoNum type="arabicPeriod"/>
            </a:pPr>
            <a:r>
              <a:rPr lang="x-none" sz="1400" dirty="0">
                <a:latin typeface="Calibri" panose="020F0502020204030204" pitchFamily="34" charset="0"/>
              </a:rPr>
              <a:t>Criar um screen de visualização de detalhes.</a:t>
            </a:r>
          </a:p>
          <a:p>
            <a:pPr marL="342900" fontAlgn="ctr">
              <a:buFont typeface="+mj-lt"/>
              <a:buAutoNum type="arabicPeriod"/>
            </a:pPr>
            <a:r>
              <a:rPr lang="x-none" sz="1400" dirty="0">
                <a:latin typeface="Calibri" panose="020F0502020204030204" pitchFamily="34" charset="0"/>
              </a:rPr>
              <a:t>Criar um screen de edição de detalhes.</a:t>
            </a:r>
          </a:p>
          <a:p>
            <a:pPr marL="342900" fontAlgn="ctr">
              <a:buFont typeface="+mj-lt"/>
              <a:buAutoNum type="arabicPeriod"/>
            </a:pPr>
            <a:r>
              <a:rPr lang="x-none" sz="1400" dirty="0">
                <a:latin typeface="Calibri" panose="020F0502020204030204" pitchFamily="34" charset="0"/>
              </a:rPr>
              <a:t>Associar a tabela aos items da galeria.</a:t>
            </a:r>
          </a:p>
          <a:p>
            <a:pPr marL="342900" fontAlgn="ctr">
              <a:buFont typeface="+mj-lt"/>
              <a:buAutoNum type="arabicPeriod"/>
            </a:pPr>
            <a:r>
              <a:rPr lang="x-none" sz="1400" dirty="0">
                <a:latin typeface="Calibri" panose="020F0502020204030204" pitchFamily="34" charset="0"/>
              </a:rPr>
              <a:t>Criar o fluxo para navegar para os detalhes e para retrocer.</a:t>
            </a:r>
          </a:p>
          <a:p>
            <a:pPr marL="342900" fontAlgn="ctr">
              <a:buFont typeface="+mj-lt"/>
              <a:buAutoNum type="arabicPeriod"/>
            </a:pPr>
            <a:r>
              <a:rPr lang="x-none" sz="1400" dirty="0">
                <a:latin typeface="Calibri" panose="020F0502020204030204" pitchFamily="34" charset="0"/>
              </a:rPr>
              <a:t>Criar o fluxo de visualizar os detalhes.</a:t>
            </a:r>
          </a:p>
          <a:p>
            <a:pPr marL="342900" fontAlgn="ctr">
              <a:buFont typeface="+mj-lt"/>
              <a:buAutoNum type="arabicPeriod"/>
            </a:pPr>
            <a:r>
              <a:rPr lang="x-none" sz="1400" dirty="0">
                <a:latin typeface="Calibri" panose="020F0502020204030204" pitchFamily="34" charset="0"/>
              </a:rPr>
              <a:t>Selecionar no screen de detalhes a fonte de dados (selecionar diretamente, não é necessário atribuir uma nova fonte).</a:t>
            </a:r>
          </a:p>
          <a:p>
            <a:pPr marL="342900" fontAlgn="ctr">
              <a:buFont typeface="+mj-lt"/>
              <a:buAutoNum type="arabicPeriod"/>
            </a:pPr>
            <a:r>
              <a:rPr lang="x-none" sz="1400" dirty="0">
                <a:latin typeface="Calibri" panose="020F0502020204030204" pitchFamily="34" charset="0"/>
              </a:rPr>
              <a:t>Selecionar os campos que devem aparecer no formulário.</a:t>
            </a:r>
          </a:p>
          <a:p>
            <a:pPr marL="342900" fontAlgn="ctr">
              <a:buFont typeface="+mj-lt"/>
              <a:buAutoNum type="arabicPeriod"/>
            </a:pPr>
            <a:r>
              <a:rPr lang="x-none" sz="1400" dirty="0">
                <a:latin typeface="Calibri" panose="020F0502020204030204" pitchFamily="34" charset="0"/>
              </a:rPr>
              <a:t>Assignar o item selecionado da galeria como item a apresentar no formulário de visualização.</a:t>
            </a:r>
          </a:p>
          <a:p>
            <a:pPr marL="342900" fontAlgn="ctr">
              <a:buFont typeface="+mj-lt"/>
              <a:buAutoNum type="arabicPeriod"/>
            </a:pPr>
            <a:r>
              <a:rPr lang="x-none" sz="1400" dirty="0">
                <a:latin typeface="Calibri" panose="020F0502020204030204" pitchFamily="34" charset="0"/>
              </a:rPr>
              <a:t>Expandir o campo "Overview".</a:t>
            </a:r>
          </a:p>
          <a:p>
            <a:pPr marL="342900" fontAlgn="ctr">
              <a:buFont typeface="+mj-lt"/>
              <a:buAutoNum type="arabicPeriod"/>
            </a:pPr>
            <a:r>
              <a:rPr lang="x-none" sz="1400" dirty="0">
                <a:latin typeface="Calibri" panose="020F0502020204030204" pitchFamily="34" charset="0"/>
              </a:rPr>
              <a:t>Criar um botão capaz de remover o item da fonte de dados. Verificar também se houve erros a apagar e retroceder no caso de sucesso.</a:t>
            </a:r>
          </a:p>
          <a:p>
            <a:pPr marL="742950" lvl="1" indent="-285750" fontAlgn="ctr">
              <a:buFont typeface="+mj-lt"/>
              <a:buAutoNum type="alphaLcPeriod"/>
            </a:pPr>
            <a:r>
              <a:rPr lang="x-none" sz="1400" dirty="0">
                <a:latin typeface="Calibri" panose="020F0502020204030204" pitchFamily="34" charset="0"/>
              </a:rPr>
              <a:t>Comando para apagar: Remove(fonte; item).  </a:t>
            </a:r>
          </a:p>
          <a:p>
            <a:pPr marL="742950" lvl="1" indent="-285750" fontAlgn="ctr">
              <a:buFont typeface="+mj-lt"/>
              <a:buAutoNum type="alphaLcPeriod"/>
            </a:pPr>
            <a:r>
              <a:rPr lang="x-none" sz="1400" dirty="0">
                <a:latin typeface="Calibri" panose="020F0502020204030204" pitchFamily="34" charset="0"/>
              </a:rPr>
              <a:t>Verificação de erros: If( é vazio(Erros(fonte; item)); retroceder())</a:t>
            </a:r>
          </a:p>
          <a:p>
            <a:pPr marL="342900" fontAlgn="ctr">
              <a:buFont typeface="+mj-lt"/>
              <a:buAutoNum type="arabicPeriod"/>
            </a:pPr>
            <a:r>
              <a:rPr lang="x-none" sz="1400" dirty="0">
                <a:latin typeface="Calibri" panose="020F0502020204030204" pitchFamily="34" charset="0"/>
              </a:rPr>
              <a:t>Criar um botão para editar o item, que navega para o screen de edição.</a:t>
            </a:r>
          </a:p>
          <a:p>
            <a:pPr marL="342900" fontAlgn="ctr">
              <a:buFont typeface="+mj-lt"/>
              <a:buAutoNum type="arabicPeriod"/>
            </a:pPr>
            <a:r>
              <a:rPr lang="x-none" sz="1400" dirty="0">
                <a:latin typeface="Calibri" panose="020F0502020204030204" pitchFamily="34" charset="0"/>
              </a:rPr>
              <a:t>Repetir os passos 7 a 11 para o screen de edição.</a:t>
            </a:r>
          </a:p>
          <a:p>
            <a:pPr marL="342900" fontAlgn="ctr">
              <a:buFont typeface="+mj-lt"/>
              <a:buAutoNum type="arabicPeriod"/>
            </a:pPr>
            <a:r>
              <a:rPr lang="x-none" sz="1400" dirty="0">
                <a:latin typeface="Calibri" panose="020F0502020204030204" pitchFamily="34" charset="0"/>
              </a:rPr>
              <a:t>Criar uma ação no sucesso do formulário de edição que </a:t>
            </a:r>
            <a:r>
              <a:rPr lang="x-none" sz="1400" b="1" dirty="0">
                <a:latin typeface="Calibri" panose="020F0502020204030204" pitchFamily="34" charset="0"/>
              </a:rPr>
              <a:t>notifica</a:t>
            </a:r>
            <a:r>
              <a:rPr lang="x-none" sz="1400" dirty="0">
                <a:latin typeface="Calibri" panose="020F0502020204030204" pitchFamily="34" charset="0"/>
              </a:rPr>
              <a:t> o utilizador do sucesso e uma ação para o erro.</a:t>
            </a:r>
          </a:p>
          <a:p>
            <a:pPr marL="342900" fontAlgn="ctr">
              <a:buFont typeface="+mj-lt"/>
              <a:buAutoNum type="arabicPeriod"/>
            </a:pPr>
            <a:r>
              <a:rPr lang="x-none" sz="1400" dirty="0">
                <a:latin typeface="Calibri" panose="020F0502020204030204" pitchFamily="34" charset="0"/>
              </a:rPr>
              <a:t>Validar que não existem erros na submissão de formulário e que os dados são corretamente alterados.</a:t>
            </a:r>
          </a:p>
          <a:p>
            <a:pPr marL="342900" fontAlgn="ctr">
              <a:buFont typeface="+mj-lt"/>
              <a:buAutoNum type="arabicPeriod"/>
            </a:pPr>
            <a:r>
              <a:rPr lang="x-none" sz="1400" dirty="0">
                <a:latin typeface="Calibri" panose="020F0502020204030204" pitchFamily="34" charset="0"/>
              </a:rPr>
              <a:t>Desafio: Criar um screen com um formulário de criação que capture uma foto e que a armazene no ficheiro.</a:t>
            </a:r>
          </a:p>
          <a:p>
            <a:pPr marL="742950" lvl="1" indent="-285750" fontAlgn="ctr">
              <a:buFont typeface="+mj-lt"/>
              <a:buAutoNum type="alphaLcPeriod"/>
            </a:pPr>
            <a:r>
              <a:rPr lang="x-none" sz="1400" dirty="0">
                <a:latin typeface="Calibri" panose="020F0502020204030204" pitchFamily="34" charset="0"/>
              </a:rPr>
              <a:t>O formulário deve ter o modo "New"</a:t>
            </a:r>
          </a:p>
          <a:p>
            <a:pPr marL="742950" lvl="1" indent="-285750" fontAlgn="ctr">
              <a:buFont typeface="+mj-lt"/>
              <a:buAutoNum type="alphaLcPeriod"/>
            </a:pPr>
            <a:r>
              <a:rPr lang="x-none" sz="1400" dirty="0">
                <a:latin typeface="Calibri" panose="020F0502020204030204" pitchFamily="34" charset="0"/>
              </a:rPr>
              <a:t>A imagem a capturar pode ser obtida pelo controlo de "Camera" e ação "Photo".</a:t>
            </a:r>
          </a:p>
          <a:p>
            <a:pPr marL="742950" lvl="1" indent="-285750" fontAlgn="ctr">
              <a:buFont typeface="+mj-lt"/>
              <a:buAutoNum type="alphaLcPeriod"/>
            </a:pPr>
            <a:r>
              <a:rPr lang="x-none" sz="1400" dirty="0">
                <a:latin typeface="Calibri" panose="020F0502020204030204" pitchFamily="34" charset="0"/>
              </a:rPr>
              <a:t>Para remover o default "Add Picture" temos que desbloquear o formulário</a:t>
            </a:r>
          </a:p>
          <a:p>
            <a:pPr marL="742950" lvl="1" indent="-285750" fontAlgn="ctr">
              <a:buFont typeface="+mj-lt"/>
              <a:buAutoNum type="alphaLcPeriod"/>
            </a:pPr>
            <a:r>
              <a:rPr lang="x-none" sz="1400" dirty="0">
                <a:latin typeface="Calibri" panose="020F0502020204030204" pitchFamily="34" charset="0"/>
              </a:rPr>
              <a:t>Para podermos ver a imagem que capturámos, depois de tirarmos a foto, vamos atualizar uma variável de contexto para falso. Esta variável vai ser a nossa definição de visibilidade do controlo da Camera.</a:t>
            </a:r>
          </a:p>
          <a:p>
            <a:pPr marL="742950" lvl="1" indent="-285750" fontAlgn="ctr">
              <a:buFont typeface="+mj-lt"/>
              <a:buAutoNum type="alphaLcPeriod"/>
            </a:pPr>
            <a:r>
              <a:rPr lang="x-none" sz="1400" dirty="0">
                <a:latin typeface="Calibri" panose="020F0502020204030204" pitchFamily="34" charset="0"/>
              </a:rPr>
              <a:t>Como queremos ver sempre a camera quando abrimos o screen, também temos que atualizar o contexto no início para definir a nossa variável como verdadeiro.</a:t>
            </a:r>
          </a:p>
          <a:p>
            <a:pPr marL="742950" lvl="1" indent="-285750" fontAlgn="ctr">
              <a:buFont typeface="+mj-lt"/>
              <a:buAutoNum type="alphaLcPeriod"/>
            </a:pPr>
            <a:r>
              <a:rPr lang="x-none" sz="1400" dirty="0">
                <a:latin typeface="Calibri" panose="020F0502020204030204" pitchFamily="34" charset="0"/>
              </a:rPr>
              <a:t>Depois da submissão do formulário, vamos limpar o mesmo para voltarmos a ter controlo sobre os dados. Se não o fizermos, o formulário fica em modo de edição e não poderemos adicionar mais. (ResetForm)</a:t>
            </a:r>
          </a:p>
          <a:p>
            <a:pPr marL="742950" lvl="1" indent="-285750" fontAlgn="ctr">
              <a:buFont typeface="+mj-lt"/>
              <a:buAutoNum type="alphaLcPeriod"/>
            </a:pPr>
            <a:r>
              <a:rPr lang="x-none" sz="1400" dirty="0">
                <a:latin typeface="Calibri" panose="020F0502020204030204" pitchFamily="34" charset="0"/>
              </a:rPr>
              <a:t>Para o refresh dos dados, deve ser usada a ação: </a:t>
            </a:r>
            <a:r>
              <a:rPr lang="en-US" sz="1400" dirty="0">
                <a:latin typeface="Calibri" panose="020F0502020204030204" pitchFamily="34" charset="0"/>
              </a:rPr>
              <a:t>Refresh(</a:t>
            </a:r>
            <a:r>
              <a:rPr lang="en-US" sz="1400" dirty="0" err="1">
                <a:latin typeface="Calibri" panose="020F0502020204030204" pitchFamily="34" charset="0"/>
              </a:rPr>
              <a:t>FlooringEstimates</a:t>
            </a:r>
            <a:r>
              <a:rPr lang="en-US" sz="1400" dirty="0">
                <a:latin typeface="Calibri" panose="020F0502020204030204" pitchFamily="34" charset="0"/>
              </a:rPr>
              <a:t>)</a:t>
            </a:r>
            <a:endParaRPr lang="pt-PT" sz="1400" dirty="0">
              <a:latin typeface="Calibri" panose="020F0502020204030204" pitchFamily="34" charset="0"/>
            </a:endParaRPr>
          </a:p>
          <a:p>
            <a:pPr marL="742950" lvl="1" indent="-285750" fontAlgn="ctr">
              <a:buFont typeface="+mj-lt"/>
              <a:buAutoNum type="alphaLcPeriod"/>
            </a:pPr>
            <a:r>
              <a:rPr lang="en-US" sz="1400" dirty="0">
                <a:latin typeface="Calibri" panose="020F0502020204030204" pitchFamily="34" charset="0"/>
              </a:rPr>
              <a:t>Para o sort, </a:t>
            </a:r>
            <a:r>
              <a:rPr lang="en-US" sz="1400" dirty="0" err="1">
                <a:latin typeface="Calibri" panose="020F0502020204030204" pitchFamily="34" charset="0"/>
              </a:rPr>
              <a:t>deve</a:t>
            </a:r>
            <a:r>
              <a:rPr lang="en-US" sz="1400" dirty="0">
                <a:latin typeface="Calibri" panose="020F0502020204030204" pitchFamily="34" charset="0"/>
              </a:rPr>
              <a:t> </a:t>
            </a:r>
            <a:r>
              <a:rPr lang="en-US" sz="1400" dirty="0" err="1">
                <a:latin typeface="Calibri" panose="020F0502020204030204" pitchFamily="34" charset="0"/>
              </a:rPr>
              <a:t>ser</a:t>
            </a:r>
            <a:r>
              <a:rPr lang="en-US" sz="1400" dirty="0">
                <a:latin typeface="Calibri" panose="020F0502020204030204" pitchFamily="34" charset="0"/>
              </a:rPr>
              <a:t> </a:t>
            </a:r>
            <a:r>
              <a:rPr lang="en-US" sz="1400" dirty="0" err="1">
                <a:latin typeface="Calibri" panose="020F0502020204030204" pitchFamily="34" charset="0"/>
              </a:rPr>
              <a:t>usada</a:t>
            </a:r>
            <a:r>
              <a:rPr lang="en-US" sz="1400" dirty="0">
                <a:latin typeface="Calibri" panose="020F0502020204030204" pitchFamily="34" charset="0"/>
              </a:rPr>
              <a:t> a </a:t>
            </a:r>
            <a:r>
              <a:rPr lang="en-US" sz="1400" dirty="0" err="1">
                <a:latin typeface="Calibri" panose="020F0502020204030204" pitchFamily="34" charset="0"/>
              </a:rPr>
              <a:t>seguinte</a:t>
            </a:r>
            <a:r>
              <a:rPr lang="en-US" sz="1400" dirty="0">
                <a:latin typeface="Calibri" panose="020F0502020204030204" pitchFamily="34" charset="0"/>
              </a:rPr>
              <a:t> </a:t>
            </a:r>
            <a:r>
              <a:rPr lang="en-US" sz="1400" dirty="0" err="1">
                <a:latin typeface="Calibri" panose="020F0502020204030204" pitchFamily="34" charset="0"/>
              </a:rPr>
              <a:t>ação</a:t>
            </a:r>
            <a:r>
              <a:rPr lang="en-US" sz="1400" dirty="0">
                <a:latin typeface="Calibri" panose="020F0502020204030204" pitchFamily="34" charset="0"/>
              </a:rPr>
              <a:t> </a:t>
            </a:r>
            <a:r>
              <a:rPr lang="en-US" sz="1400" dirty="0" err="1">
                <a:latin typeface="Calibri" panose="020F0502020204030204" pitchFamily="34" charset="0"/>
              </a:rPr>
              <a:t>nos</a:t>
            </a:r>
            <a:r>
              <a:rPr lang="en-US" sz="1400" dirty="0">
                <a:latin typeface="Calibri" panose="020F0502020204030204" pitchFamily="34" charset="0"/>
              </a:rPr>
              <a:t> items da </a:t>
            </a:r>
            <a:r>
              <a:rPr lang="en-US" sz="1400" dirty="0" err="1">
                <a:latin typeface="Calibri" panose="020F0502020204030204" pitchFamily="34" charset="0"/>
              </a:rPr>
              <a:t>galeria</a:t>
            </a:r>
            <a:r>
              <a:rPr lang="en-US" sz="1400" dirty="0">
                <a:latin typeface="Calibri" panose="020F0502020204030204" pitchFamily="34" charset="0"/>
              </a:rPr>
              <a:t>: </a:t>
            </a:r>
            <a:r>
              <a:rPr lang="en-US" sz="1400" dirty="0" err="1">
                <a:latin typeface="Calibri" panose="020F0502020204030204" pitchFamily="34" charset="0"/>
              </a:rPr>
              <a:t>SortByColumns</a:t>
            </a:r>
            <a:r>
              <a:rPr lang="en-US" sz="1400" dirty="0">
                <a:latin typeface="Calibri" panose="020F0502020204030204" pitchFamily="34" charset="0"/>
              </a:rPr>
              <a:t>(Search(</a:t>
            </a:r>
            <a:r>
              <a:rPr lang="en-US" sz="1400" dirty="0" err="1">
                <a:latin typeface="Calibri" panose="020F0502020204030204" pitchFamily="34" charset="0"/>
              </a:rPr>
              <a:t>FlooringEstimates</a:t>
            </a:r>
            <a:r>
              <a:rPr lang="en-US" sz="1400" dirty="0">
                <a:latin typeface="Calibri" panose="020F0502020204030204" pitchFamily="34" charset="0"/>
              </a:rPr>
              <a:t>; TextSearchBox1.Text; "</a:t>
            </a:r>
            <a:r>
              <a:rPr lang="en-US" sz="1400" dirty="0" err="1">
                <a:latin typeface="Calibri" panose="020F0502020204030204" pitchFamily="34" charset="0"/>
              </a:rPr>
              <a:t>Category";"Name";"Overview</a:t>
            </a:r>
            <a:r>
              <a:rPr lang="en-US" sz="1400" dirty="0">
                <a:latin typeface="Calibri" panose="020F0502020204030204" pitchFamily="34" charset="0"/>
              </a:rPr>
              <a:t>"); "Category"; If(SortDescending1; Descending; Ascending))</a:t>
            </a:r>
            <a:endParaRPr lang="en-US" sz="1400" b="0" i="0" dirty="0">
              <a:effectLst/>
              <a:latin typeface="Calibri" panose="020F0502020204030204" pitchFamily="34" charset="0"/>
            </a:endParaRPr>
          </a:p>
        </p:txBody>
      </p:sp>
    </p:spTree>
    <p:extLst>
      <p:ext uri="{BB962C8B-B14F-4D97-AF65-F5344CB8AC3E}">
        <p14:creationId xmlns:p14="http://schemas.microsoft.com/office/powerpoint/2010/main" val="409862204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rPr>
              <a:t>ANY</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ED7D31"/>
                </a:solidFill>
                <a:effectLst/>
                <a:uLnTx/>
                <a:uFillTx/>
                <a:latin typeface="Eraser" pitchFamily="2" charset="0"/>
                <a:ea typeface="PWChalk" panose="02000603000000000000" pitchFamily="2" charset="0"/>
                <a:cs typeface="Segoe UI" pitchFamily="34" charset="0"/>
              </a:rPr>
              <a:t>QUESTIONS</a:t>
            </a:r>
            <a:endPar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rPr>
              <a:t>?</a:t>
            </a:r>
            <a:endParaRPr kumimoji="0" lang="pt-PT"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92660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5735" t="14647" r="575" b="6089"/>
          <a:stretch/>
        </p:blipFill>
        <p:spPr>
          <a:xfrm flipH="1">
            <a:off x="2501" y="-6528"/>
            <a:ext cx="12431472" cy="7016536"/>
          </a:xfrm>
          <a:prstGeom prst="rect">
            <a:avLst/>
          </a:prstGeom>
        </p:spPr>
      </p:pic>
      <p:sp>
        <p:nvSpPr>
          <p:cNvPr id="6" name="Rectangle 5"/>
          <p:cNvSpPr/>
          <p:nvPr/>
        </p:nvSpPr>
        <p:spPr>
          <a:xfrm>
            <a:off x="2502" y="1406"/>
            <a:ext cx="12431472" cy="6991712"/>
          </a:xfrm>
          <a:prstGeom prst="rect">
            <a:avLst/>
          </a:prstGeom>
          <a:gradFill>
            <a:gsLst>
              <a:gs pos="80000">
                <a:schemeClr val="bg2">
                  <a:alpha val="36000"/>
                </a:schemeClr>
              </a:gs>
              <a:gs pos="29000">
                <a:schemeClr val="bg2">
                  <a:alpha val="77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algn="ctr" defTabSz="932229">
              <a:defRPr/>
            </a:pPr>
            <a:endParaRPr lang="en-US" sz="2039" kern="0" dirty="0">
              <a:solidFill>
                <a:prstClr val="white"/>
              </a:solidFill>
              <a:latin typeface="Segoe UI"/>
            </a:endParaRPr>
          </a:p>
        </p:txBody>
      </p:sp>
      <p:grpSp>
        <p:nvGrpSpPr>
          <p:cNvPr id="7" name="Group 6"/>
          <p:cNvGrpSpPr/>
          <p:nvPr/>
        </p:nvGrpSpPr>
        <p:grpSpPr>
          <a:xfrm>
            <a:off x="2909889" y="2476912"/>
            <a:ext cx="6616699" cy="1815346"/>
            <a:chOff x="1290637" y="2603500"/>
            <a:chExt cx="6619362" cy="1816077"/>
          </a:xfrm>
        </p:grpSpPr>
        <p:sp>
          <p:nvSpPr>
            <p:cNvPr id="9" name="Rectangle 8"/>
            <p:cNvSpPr/>
            <p:nvPr/>
          </p:nvSpPr>
          <p:spPr>
            <a:xfrm>
              <a:off x="1290637" y="2603500"/>
              <a:ext cx="5414963" cy="166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932229">
                <a:defRPr/>
              </a:pPr>
              <a:endParaRPr lang="en-US" sz="1999" kern="0" dirty="0">
                <a:solidFill>
                  <a:prstClr val="white"/>
                </a:solidFill>
                <a:latin typeface="Segoe UI"/>
              </a:endParaRPr>
            </a:p>
          </p:txBody>
        </p:sp>
        <p:sp>
          <p:nvSpPr>
            <p:cNvPr id="10" name="TextBox 9"/>
            <p:cNvSpPr txBox="1"/>
            <p:nvPr/>
          </p:nvSpPr>
          <p:spPr>
            <a:xfrm>
              <a:off x="1630399" y="2728222"/>
              <a:ext cx="6279600" cy="1691355"/>
            </a:xfrm>
            <a:prstGeom prst="rect">
              <a:avLst/>
            </a:prstGeom>
          </p:spPr>
          <p:txBody>
            <a:bodyPr vert="horz" wrap="square" lIns="91403" tIns="91403" rIns="91403" bIns="91403" rtlCol="0" anchor="t">
              <a:spAutoFit/>
            </a:bodyPr>
            <a:lstStyle/>
            <a:p>
              <a:pPr defTabSz="932229">
                <a:defRPr/>
              </a:pPr>
              <a:r>
                <a:rPr lang="en-US" sz="4798" kern="0" dirty="0">
                  <a:solidFill>
                    <a:prstClr val="white"/>
                  </a:solidFill>
                  <a:latin typeface="Segoe UI Light"/>
                  <a:cs typeface="Segoe UI" panose="020B0502040204020203" pitchFamily="34" charset="0"/>
                </a:rPr>
                <a:t>Our consumer apps have rapidly evolved…</a:t>
              </a:r>
            </a:p>
          </p:txBody>
        </p:sp>
      </p:grpSp>
    </p:spTree>
    <p:extLst>
      <p:ext uri="{BB962C8B-B14F-4D97-AF65-F5344CB8AC3E}">
        <p14:creationId xmlns:p14="http://schemas.microsoft.com/office/powerpoint/2010/main" val="1445516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5735" t="14647" r="575" b="6089"/>
          <a:stretch/>
        </p:blipFill>
        <p:spPr>
          <a:xfrm flipH="1">
            <a:off x="2501" y="-6528"/>
            <a:ext cx="12431472" cy="7016536"/>
          </a:xfrm>
          <a:prstGeom prst="rect">
            <a:avLst/>
          </a:prstGeom>
        </p:spPr>
      </p:pic>
      <p:sp>
        <p:nvSpPr>
          <p:cNvPr id="6" name="Trapezoid 3"/>
          <p:cNvSpPr/>
          <p:nvPr/>
        </p:nvSpPr>
        <p:spPr bwMode="auto">
          <a:xfrm rot="10800000" flipH="1">
            <a:off x="-5695" y="-6528"/>
            <a:ext cx="12439671" cy="7000791"/>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1610600" y="2583230"/>
            <a:ext cx="9215275" cy="1650887"/>
          </a:xfrm>
          <a:prstGeom prst="rect">
            <a:avLst/>
          </a:prstGeom>
          <a:noFill/>
        </p:spPr>
        <p:txBody>
          <a:bodyPr wrap="square" lIns="182806" tIns="146246" rIns="182806" bIns="146246" rtlCol="0">
            <a:spAutoFit/>
          </a:bodyPr>
          <a:lstStyle/>
          <a:p>
            <a:pPr algn="ctr" defTabSz="932229">
              <a:lnSpc>
                <a:spcPct val="90000"/>
              </a:lnSpc>
              <a:spcAft>
                <a:spcPts val="600"/>
              </a:spcAft>
              <a:defRPr/>
            </a:pPr>
            <a:r>
              <a:rPr lang="en-US" sz="4798" kern="0" dirty="0">
                <a:solidFill>
                  <a:prstClr val="white"/>
                </a:solidFill>
                <a:latin typeface="Segoe UI Light"/>
                <a:cs typeface="Segoe UI" panose="020B0502040204020203" pitchFamily="34" charset="0"/>
              </a:rPr>
              <a:t>What’s holding our</a:t>
            </a:r>
            <a:br>
              <a:rPr lang="en-US" sz="4798" kern="0" dirty="0">
                <a:solidFill>
                  <a:prstClr val="white"/>
                </a:solidFill>
                <a:latin typeface="Segoe UI Light"/>
                <a:cs typeface="Segoe UI" panose="020B0502040204020203" pitchFamily="34" charset="0"/>
              </a:rPr>
            </a:br>
            <a:r>
              <a:rPr lang="en-US" sz="4798" kern="0" dirty="0">
                <a:solidFill>
                  <a:prstClr val="white"/>
                </a:solidFill>
                <a:latin typeface="Segoe UI Light"/>
                <a:cs typeface="Segoe UI" panose="020B0502040204020203" pitchFamily="34" charset="0"/>
              </a:rPr>
              <a:t>business apps back?</a:t>
            </a:r>
          </a:p>
        </p:txBody>
      </p:sp>
    </p:spTree>
    <p:extLst>
      <p:ext uri="{BB962C8B-B14F-4D97-AF65-F5344CB8AC3E}">
        <p14:creationId xmlns:p14="http://schemas.microsoft.com/office/powerpoint/2010/main" val="2730217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srcRect l="5735" t="14647" r="575" b="6089"/>
          <a:stretch/>
        </p:blipFill>
        <p:spPr>
          <a:xfrm flipH="1">
            <a:off x="2501" y="-6528"/>
            <a:ext cx="12431472" cy="7016536"/>
          </a:xfrm>
          <a:prstGeom prst="rect">
            <a:avLst/>
          </a:prstGeom>
        </p:spPr>
      </p:pic>
      <p:sp>
        <p:nvSpPr>
          <p:cNvPr id="6" name="Trapezoid 3"/>
          <p:cNvSpPr/>
          <p:nvPr/>
        </p:nvSpPr>
        <p:spPr bwMode="auto">
          <a:xfrm rot="10800000" flipH="1">
            <a:off x="2500" y="-6528"/>
            <a:ext cx="12431474" cy="7000791"/>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 name="Group 4"/>
          <p:cNvGrpSpPr/>
          <p:nvPr/>
        </p:nvGrpSpPr>
        <p:grpSpPr>
          <a:xfrm>
            <a:off x="4847189" y="1745368"/>
            <a:ext cx="2742097" cy="3654078"/>
            <a:chOff x="4846637" y="2359606"/>
            <a:chExt cx="2743200" cy="3655549"/>
          </a:xfrm>
        </p:grpSpPr>
        <p:grpSp>
          <p:nvGrpSpPr>
            <p:cNvPr id="8" name="Group 7"/>
            <p:cNvGrpSpPr/>
            <p:nvPr/>
          </p:nvGrpSpPr>
          <p:grpSpPr>
            <a:xfrm>
              <a:off x="5190064" y="2359606"/>
              <a:ext cx="1948689" cy="1948689"/>
              <a:chOff x="4957592" y="2305028"/>
              <a:chExt cx="2671870" cy="2671870"/>
            </a:xfrm>
          </p:grpSpPr>
          <p:sp>
            <p:nvSpPr>
              <p:cNvPr id="12" name="Oval 11"/>
              <p:cNvSpPr/>
              <p:nvPr/>
            </p:nvSpPr>
            <p:spPr bwMode="auto">
              <a:xfrm>
                <a:off x="4957592" y="2305028"/>
                <a:ext cx="2671870" cy="267187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3" name="Oval 12"/>
              <p:cNvSpPr/>
              <p:nvPr/>
            </p:nvSpPr>
            <p:spPr bwMode="auto">
              <a:xfrm>
                <a:off x="5770213" y="2559469"/>
                <a:ext cx="1046627" cy="1046627"/>
              </a:xfrm>
              <a:prstGeom prst="ellipse">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grpSp>
        <p:sp>
          <p:nvSpPr>
            <p:cNvPr id="9" name="People text"/>
            <p:cNvSpPr txBox="1"/>
            <p:nvPr/>
          </p:nvSpPr>
          <p:spPr>
            <a:xfrm>
              <a:off x="5273449" y="3365042"/>
              <a:ext cx="1729302" cy="610889"/>
            </a:xfrm>
            <a:prstGeom prst="rect">
              <a:avLst/>
            </a:prstGeom>
            <a:noFill/>
          </p:spPr>
          <p:txBody>
            <a:bodyPr wrap="square" lIns="0" tIns="146224" rIns="0" bIns="146224"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32105">
                <a:defRPr/>
              </a:pPr>
              <a:r>
                <a:rPr lang="en-US" sz="2399" kern="0" dirty="0">
                  <a:gradFill>
                    <a:gsLst>
                      <a:gs pos="97633">
                        <a:prstClr val="white"/>
                      </a:gs>
                      <a:gs pos="88757">
                        <a:prstClr val="white"/>
                      </a:gs>
                    </a:gsLst>
                    <a:lin ang="5400000" scaled="1"/>
                  </a:gradFill>
                </a:rPr>
                <a:t>5:1</a:t>
              </a:r>
            </a:p>
          </p:txBody>
        </p:sp>
        <p:sp>
          <p:nvSpPr>
            <p:cNvPr id="10" name="Rectangle 9"/>
            <p:cNvSpPr/>
            <p:nvPr/>
          </p:nvSpPr>
          <p:spPr>
            <a:xfrm>
              <a:off x="4846637" y="5243034"/>
              <a:ext cx="2743200" cy="772121"/>
            </a:xfrm>
            <a:prstGeom prst="rect">
              <a:avLst/>
            </a:prstGeom>
          </p:spPr>
          <p:txBody>
            <a:bodyPr wrap="square">
              <a:spAutoFit/>
            </a:bodyPr>
            <a:lstStyle/>
            <a:p>
              <a:pPr defTabSz="932105">
                <a:lnSpc>
                  <a:spcPct val="90000"/>
                </a:lnSpc>
                <a:defRPr/>
              </a:pPr>
              <a:r>
                <a:rPr lang="en-US" sz="1599" kern="0" dirty="0">
                  <a:gradFill>
                    <a:gsLst>
                      <a:gs pos="97633">
                        <a:prstClr val="white"/>
                      </a:gs>
                      <a:gs pos="88757">
                        <a:prstClr val="white"/>
                      </a:gs>
                    </a:gsLst>
                    <a:lin ang="5400000" scaled="1"/>
                  </a:gradFill>
                  <a:latin typeface="Segoe UI Light"/>
                  <a:cs typeface="Times New Roman" panose="02020603050405020304" pitchFamily="18" charset="0"/>
                </a:rPr>
                <a:t>Demand for mobile apps will outstrip dev capacity by 5:1 in 2016 (Gartner)</a:t>
              </a:r>
              <a:endParaRPr lang="en-US" sz="1599" kern="0" dirty="0">
                <a:gradFill>
                  <a:gsLst>
                    <a:gs pos="97633">
                      <a:prstClr val="white"/>
                    </a:gs>
                    <a:gs pos="88757">
                      <a:prstClr val="white"/>
                    </a:gs>
                  </a:gsLst>
                  <a:lin ang="5400000" scaled="1"/>
                </a:gradFill>
                <a:latin typeface="Segoe UI Light"/>
              </a:endParaRPr>
            </a:p>
          </p:txBody>
        </p:sp>
        <p:sp>
          <p:nvSpPr>
            <p:cNvPr id="11" name="Rectangle 10"/>
            <p:cNvSpPr/>
            <p:nvPr/>
          </p:nvSpPr>
          <p:spPr>
            <a:xfrm>
              <a:off x="4846637" y="4705691"/>
              <a:ext cx="2743200" cy="518018"/>
            </a:xfrm>
            <a:prstGeom prst="rect">
              <a:avLst/>
            </a:prstGeom>
          </p:spPr>
          <p:txBody>
            <a:bodyPr wrap="square">
              <a:spAutoFit/>
            </a:bodyPr>
            <a:lstStyle/>
            <a:p>
              <a:pPr defTabSz="932105">
                <a:lnSpc>
                  <a:spcPct val="90000"/>
                </a:lnSpc>
                <a:defRPr/>
              </a:pPr>
              <a:r>
                <a:rPr lang="en-US" sz="2999" kern="0" dirty="0">
                  <a:gradFill>
                    <a:gsLst>
                      <a:gs pos="97633">
                        <a:prstClr val="white"/>
                      </a:gs>
                      <a:gs pos="88757">
                        <a:prstClr val="white"/>
                      </a:gs>
                    </a:gsLst>
                    <a:lin ang="5400000" scaled="1"/>
                  </a:gradFill>
                  <a:latin typeface="Segoe UI"/>
                  <a:cs typeface="Times New Roman" panose="02020603050405020304" pitchFamily="18" charset="0"/>
                </a:rPr>
                <a:t>Dev capacity</a:t>
              </a:r>
              <a:endParaRPr lang="en-US" sz="2999" kern="0" dirty="0">
                <a:gradFill>
                  <a:gsLst>
                    <a:gs pos="97633">
                      <a:prstClr val="white"/>
                    </a:gs>
                    <a:gs pos="88757">
                      <a:prstClr val="white"/>
                    </a:gs>
                  </a:gsLst>
                  <a:lin ang="5400000" scaled="1"/>
                </a:gradFill>
                <a:latin typeface="Segoe UI"/>
              </a:endParaRPr>
            </a:p>
          </p:txBody>
        </p:sp>
      </p:grpSp>
      <p:grpSp>
        <p:nvGrpSpPr>
          <p:cNvPr id="14" name="Group 13"/>
          <p:cNvGrpSpPr/>
          <p:nvPr/>
        </p:nvGrpSpPr>
        <p:grpSpPr>
          <a:xfrm>
            <a:off x="1800414" y="1759976"/>
            <a:ext cx="2742097" cy="3884043"/>
            <a:chOff x="1798637" y="2374219"/>
            <a:chExt cx="2743200" cy="3885606"/>
          </a:xfrm>
        </p:grpSpPr>
        <p:sp>
          <p:nvSpPr>
            <p:cNvPr id="24" name="Oval 23"/>
            <p:cNvSpPr>
              <a:spLocks noChangeAspect="1"/>
            </p:cNvSpPr>
            <p:nvPr/>
          </p:nvSpPr>
          <p:spPr bwMode="auto">
            <a:xfrm flipH="1">
              <a:off x="1873056" y="2374547"/>
              <a:ext cx="1933747" cy="1933748"/>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5" name="Pie 14"/>
            <p:cNvSpPr>
              <a:spLocks noChangeAspect="1"/>
            </p:cNvSpPr>
            <p:nvPr/>
          </p:nvSpPr>
          <p:spPr bwMode="auto">
            <a:xfrm flipH="1">
              <a:off x="1874837" y="2374219"/>
              <a:ext cx="1933747" cy="1933748"/>
            </a:xfrm>
            <a:prstGeom prst="pie">
              <a:avLst>
                <a:gd name="adj1" fmla="val 6315003"/>
                <a:gd name="adj2" fmla="val 162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16" name="People text"/>
            <p:cNvSpPr txBox="1"/>
            <p:nvPr/>
          </p:nvSpPr>
          <p:spPr>
            <a:xfrm>
              <a:off x="2510905" y="3035977"/>
              <a:ext cx="1581481" cy="610888"/>
            </a:xfrm>
            <a:prstGeom prst="rect">
              <a:avLst/>
            </a:prstGeom>
            <a:noFill/>
          </p:spPr>
          <p:txBody>
            <a:bodyPr wrap="square" lIns="0" tIns="146224" rIns="0" bIns="146224"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32105">
                <a:defRPr/>
              </a:pPr>
              <a:r>
                <a:rPr lang="en-US" sz="2399" kern="0" dirty="0">
                  <a:gradFill>
                    <a:gsLst>
                      <a:gs pos="97633">
                        <a:prstClr val="white"/>
                      </a:gs>
                      <a:gs pos="88757">
                        <a:prstClr val="white"/>
                      </a:gs>
                    </a:gsLst>
                    <a:lin ang="5400000" scaled="1"/>
                  </a:gradFill>
                </a:rPr>
                <a:t>46% </a:t>
              </a:r>
            </a:p>
          </p:txBody>
        </p:sp>
        <p:sp>
          <p:nvSpPr>
            <p:cNvPr id="17" name="Rectangle 16"/>
            <p:cNvSpPr/>
            <p:nvPr/>
          </p:nvSpPr>
          <p:spPr>
            <a:xfrm>
              <a:off x="1798637" y="5261733"/>
              <a:ext cx="2743200" cy="998092"/>
            </a:xfrm>
            <a:prstGeom prst="rect">
              <a:avLst/>
            </a:prstGeom>
          </p:spPr>
          <p:txBody>
            <a:bodyPr wrap="square">
              <a:spAutoFit/>
            </a:bodyPr>
            <a:lstStyle/>
            <a:p>
              <a:pPr marL="0" lvl="1" defTabSz="932105">
                <a:lnSpc>
                  <a:spcPct val="90000"/>
                </a:lnSpc>
                <a:defRPr/>
              </a:pPr>
              <a:r>
                <a:rPr lang="en-US" sz="1599" kern="0" dirty="0">
                  <a:gradFill>
                    <a:gsLst>
                      <a:gs pos="97633">
                        <a:prstClr val="white"/>
                      </a:gs>
                      <a:gs pos="88757">
                        <a:prstClr val="white"/>
                      </a:gs>
                    </a:gsLst>
                    <a:lin ang="5400000" scaled="1"/>
                  </a:gradFill>
                  <a:latin typeface="Segoe UI Light"/>
                </a:rPr>
                <a:t>Nearly half of enterprise customers will be accessing LOB data from 5 or more sources in 2016 (Forrester)</a:t>
              </a:r>
            </a:p>
          </p:txBody>
        </p:sp>
        <p:sp>
          <p:nvSpPr>
            <p:cNvPr id="18" name="Rectangle 17"/>
            <p:cNvSpPr/>
            <p:nvPr/>
          </p:nvSpPr>
          <p:spPr>
            <a:xfrm>
              <a:off x="1798637" y="4724390"/>
              <a:ext cx="2743200" cy="518018"/>
            </a:xfrm>
            <a:prstGeom prst="rect">
              <a:avLst/>
            </a:prstGeom>
          </p:spPr>
          <p:txBody>
            <a:bodyPr wrap="square">
              <a:spAutoFit/>
            </a:bodyPr>
            <a:lstStyle/>
            <a:p>
              <a:pPr marL="0" lvl="1" defTabSz="932105">
                <a:lnSpc>
                  <a:spcPct val="90000"/>
                </a:lnSpc>
                <a:defRPr/>
              </a:pPr>
              <a:r>
                <a:rPr lang="en-US" sz="2999" kern="0" dirty="0">
                  <a:gradFill>
                    <a:gsLst>
                      <a:gs pos="97633">
                        <a:prstClr val="white"/>
                      </a:gs>
                      <a:gs pos="88757">
                        <a:prstClr val="white"/>
                      </a:gs>
                    </a:gsLst>
                    <a:lin ang="5400000" scaled="1"/>
                  </a:gradFill>
                  <a:latin typeface="Segoe UI"/>
                </a:rPr>
                <a:t>Data access</a:t>
              </a:r>
            </a:p>
          </p:txBody>
        </p:sp>
      </p:grpSp>
      <p:grpSp>
        <p:nvGrpSpPr>
          <p:cNvPr id="19" name="Group 18"/>
          <p:cNvGrpSpPr/>
          <p:nvPr/>
        </p:nvGrpSpPr>
        <p:grpSpPr>
          <a:xfrm>
            <a:off x="8046301" y="1790799"/>
            <a:ext cx="2742097" cy="3849490"/>
            <a:chOff x="8047037" y="2405056"/>
            <a:chExt cx="2743200" cy="3851039"/>
          </a:xfrm>
        </p:grpSpPr>
        <p:sp>
          <p:nvSpPr>
            <p:cNvPr id="25" name="Oval 24"/>
            <p:cNvSpPr>
              <a:spLocks noChangeAspect="1"/>
            </p:cNvSpPr>
            <p:nvPr/>
          </p:nvSpPr>
          <p:spPr bwMode="auto">
            <a:xfrm flipH="1">
              <a:off x="8248477" y="2406222"/>
              <a:ext cx="1933748" cy="1933748"/>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20" name="Pie 19"/>
            <p:cNvSpPr>
              <a:spLocks noChangeAspect="1"/>
            </p:cNvSpPr>
            <p:nvPr/>
          </p:nvSpPr>
          <p:spPr bwMode="auto">
            <a:xfrm flipH="1">
              <a:off x="8248477" y="2405056"/>
              <a:ext cx="1933748" cy="1933748"/>
            </a:xfrm>
            <a:prstGeom prst="pie">
              <a:avLst>
                <a:gd name="adj1" fmla="val 20087401"/>
                <a:gd name="adj2" fmla="val 162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835" fontAlgn="base">
                <a:lnSpc>
                  <a:spcPct val="90000"/>
                </a:lnSpc>
                <a:spcBef>
                  <a:spcPct val="0"/>
                </a:spcBef>
                <a:spcAft>
                  <a:spcPct val="0"/>
                </a:spcAft>
                <a:defRPr/>
              </a:pPr>
              <a:endParaRPr lang="en-US" sz="2399" kern="0" dirty="0">
                <a:gradFill>
                  <a:gsLst>
                    <a:gs pos="97633">
                      <a:prstClr val="white"/>
                    </a:gs>
                    <a:gs pos="88757">
                      <a:prstClr val="white"/>
                    </a:gs>
                  </a:gsLst>
                  <a:lin ang="5400000" scaled="1"/>
                </a:gradFill>
                <a:latin typeface="Segoe UI"/>
                <a:ea typeface="Segoe UI" pitchFamily="34" charset="0"/>
                <a:cs typeface="Segoe UI" pitchFamily="34" charset="0"/>
              </a:endParaRPr>
            </a:p>
          </p:txBody>
        </p:sp>
        <p:sp>
          <p:nvSpPr>
            <p:cNvPr id="21" name="People text"/>
            <p:cNvSpPr txBox="1"/>
            <p:nvPr/>
          </p:nvSpPr>
          <p:spPr>
            <a:xfrm>
              <a:off x="8401729" y="3365042"/>
              <a:ext cx="1709367" cy="610888"/>
            </a:xfrm>
            <a:prstGeom prst="rect">
              <a:avLst/>
            </a:prstGeom>
            <a:noFill/>
          </p:spPr>
          <p:txBody>
            <a:bodyPr wrap="square" lIns="0" tIns="146224" rIns="0" bIns="146224" rtlCol="0">
              <a:noAutofit/>
            </a:bodyPr>
            <a:lstStyle>
              <a:defPPr>
                <a:defRPr lang="en-US"/>
              </a:defPPr>
              <a:lvl1pPr algn="ctr">
                <a:lnSpc>
                  <a:spcPct val="80000"/>
                </a:lnSpc>
                <a:spcAft>
                  <a:spcPts val="600"/>
                </a:spcAft>
                <a:defRPr sz="3600">
                  <a:gradFill>
                    <a:gsLst>
                      <a:gs pos="47000">
                        <a:srgbClr val="517795"/>
                      </a:gs>
                      <a:gs pos="77000">
                        <a:srgbClr val="517795"/>
                      </a:gs>
                    </a:gsLst>
                    <a:lin ang="5400000" scaled="1"/>
                  </a:gradFill>
                  <a:latin typeface="Segoe UI Semibold" panose="020B0702040204020203" pitchFamily="34" charset="0"/>
                  <a:cs typeface="Segoe UI Semibold" panose="020B0702040204020203" pitchFamily="34" charset="0"/>
                </a:defRPr>
              </a:lvl1pPr>
            </a:lstStyle>
            <a:p>
              <a:pPr defTabSz="932105">
                <a:defRPr/>
              </a:pPr>
              <a:r>
                <a:rPr lang="en-US" sz="2399" kern="0" dirty="0">
                  <a:gradFill>
                    <a:gsLst>
                      <a:gs pos="97633">
                        <a:prstClr val="white"/>
                      </a:gs>
                      <a:gs pos="88757">
                        <a:prstClr val="white"/>
                      </a:gs>
                    </a:gsLst>
                    <a:lin ang="5400000" scaled="1"/>
                  </a:gradFill>
                </a:rPr>
                <a:t>82%</a:t>
              </a:r>
            </a:p>
          </p:txBody>
        </p:sp>
        <p:sp>
          <p:nvSpPr>
            <p:cNvPr id="22" name="Rectangle 21"/>
            <p:cNvSpPr/>
            <p:nvPr/>
          </p:nvSpPr>
          <p:spPr>
            <a:xfrm>
              <a:off x="8047037" y="5258003"/>
              <a:ext cx="2743200" cy="998092"/>
            </a:xfrm>
            <a:prstGeom prst="rect">
              <a:avLst/>
            </a:prstGeom>
          </p:spPr>
          <p:txBody>
            <a:bodyPr wrap="square">
              <a:spAutoFit/>
            </a:bodyPr>
            <a:lstStyle/>
            <a:p>
              <a:pPr marL="0" lvl="1" defTabSz="932105">
                <a:lnSpc>
                  <a:spcPct val="90000"/>
                </a:lnSpc>
                <a:defRPr/>
              </a:pPr>
              <a:r>
                <a:rPr lang="en-US" sz="1599" kern="0" dirty="0">
                  <a:gradFill>
                    <a:gsLst>
                      <a:gs pos="97633">
                        <a:prstClr val="white"/>
                      </a:gs>
                      <a:gs pos="88757">
                        <a:prstClr val="white"/>
                      </a:gs>
                    </a:gsLst>
                    <a:lin ang="5400000" scaled="1"/>
                  </a:gradFill>
                  <a:latin typeface="Segoe UI Light"/>
                </a:rPr>
                <a:t>82% of IT Dev budgets will </a:t>
              </a:r>
              <a:br>
                <a:rPr lang="en-US" sz="1599" kern="0" dirty="0">
                  <a:gradFill>
                    <a:gsLst>
                      <a:gs pos="97633">
                        <a:prstClr val="white"/>
                      </a:gs>
                      <a:gs pos="88757">
                        <a:prstClr val="white"/>
                      </a:gs>
                    </a:gsLst>
                    <a:lin ang="5400000" scaled="1"/>
                  </a:gradFill>
                  <a:latin typeface="Segoe UI Light"/>
                </a:rPr>
              </a:br>
              <a:r>
                <a:rPr lang="en-US" sz="1599" kern="0" dirty="0">
                  <a:gradFill>
                    <a:gsLst>
                      <a:gs pos="97633">
                        <a:prstClr val="white"/>
                      </a:gs>
                      <a:gs pos="88757">
                        <a:prstClr val="white"/>
                      </a:gs>
                    </a:gsLst>
                    <a:lin ang="5400000" scaled="1"/>
                  </a:gradFill>
                  <a:latin typeface="Segoe UI Light"/>
                </a:rPr>
                <a:t>be committed to supporting legacy LOB systems in 2017 (IDC)</a:t>
              </a:r>
            </a:p>
          </p:txBody>
        </p:sp>
        <p:sp>
          <p:nvSpPr>
            <p:cNvPr id="23" name="Rectangle 22"/>
            <p:cNvSpPr/>
            <p:nvPr/>
          </p:nvSpPr>
          <p:spPr>
            <a:xfrm>
              <a:off x="8047037" y="4720660"/>
              <a:ext cx="2743200" cy="518018"/>
            </a:xfrm>
            <a:prstGeom prst="rect">
              <a:avLst/>
            </a:prstGeom>
          </p:spPr>
          <p:txBody>
            <a:bodyPr wrap="square">
              <a:spAutoFit/>
            </a:bodyPr>
            <a:lstStyle/>
            <a:p>
              <a:pPr marL="0" lvl="1" defTabSz="932105">
                <a:lnSpc>
                  <a:spcPct val="90000"/>
                </a:lnSpc>
                <a:defRPr/>
              </a:pPr>
              <a:r>
                <a:rPr lang="en-US" sz="2999" kern="0" dirty="0">
                  <a:gradFill>
                    <a:gsLst>
                      <a:gs pos="97633">
                        <a:prstClr val="white"/>
                      </a:gs>
                      <a:gs pos="88757">
                        <a:prstClr val="white"/>
                      </a:gs>
                    </a:gsLst>
                    <a:lin ang="5400000" scaled="1"/>
                  </a:gradFill>
                  <a:latin typeface="Segoe UI"/>
                </a:rPr>
                <a:t>IT agility</a:t>
              </a:r>
            </a:p>
          </p:txBody>
        </p:sp>
      </p:grpSp>
    </p:spTree>
    <p:extLst>
      <p:ext uri="{BB962C8B-B14F-4D97-AF65-F5344CB8AC3E}">
        <p14:creationId xmlns:p14="http://schemas.microsoft.com/office/powerpoint/2010/main" val="219266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790997" y="997957"/>
            <a:ext cx="10854483" cy="1220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932229">
              <a:defRPr/>
            </a:pPr>
            <a:endParaRPr lang="en-US" sz="1999" kern="0" dirty="0">
              <a:solidFill>
                <a:prstClr val="white"/>
              </a:solidFill>
              <a:latin typeface="Segoe UI"/>
            </a:endParaRPr>
          </a:p>
        </p:txBody>
      </p:sp>
      <p:grpSp>
        <p:nvGrpSpPr>
          <p:cNvPr id="51" name="Group 50"/>
          <p:cNvGrpSpPr/>
          <p:nvPr/>
        </p:nvGrpSpPr>
        <p:grpSpPr>
          <a:xfrm>
            <a:off x="790998" y="3141806"/>
            <a:ext cx="3199113" cy="3016624"/>
            <a:chOff x="788813" y="3497262"/>
            <a:chExt cx="3200400" cy="3017837"/>
          </a:xfrm>
        </p:grpSpPr>
        <p:sp>
          <p:nvSpPr>
            <p:cNvPr id="4" name="Rectangle 3"/>
            <p:cNvSpPr/>
            <p:nvPr/>
          </p:nvSpPr>
          <p:spPr>
            <a:xfrm>
              <a:off x="788813" y="3497262"/>
              <a:ext cx="3200400" cy="3017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365613" rIns="182806" rtlCol="0" anchor="t" anchorCtr="0"/>
            <a:lstStyle/>
            <a:p>
              <a:pPr marL="114243" defTabSz="932229">
                <a:defRPr/>
              </a:pPr>
              <a:r>
                <a:rPr lang="en-US" sz="1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Short-term </a:t>
              </a:r>
              <a: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t>systems of</a:t>
              </a:r>
              <a:b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br>
              <a:r>
                <a:rPr lang="en-US" sz="2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innovation</a:t>
              </a:r>
            </a:p>
          </p:txBody>
        </p:sp>
        <p:sp>
          <p:nvSpPr>
            <p:cNvPr id="17" name="Rectangle 16"/>
            <p:cNvSpPr/>
            <p:nvPr/>
          </p:nvSpPr>
          <p:spPr>
            <a:xfrm>
              <a:off x="788813" y="4719599"/>
              <a:ext cx="3021187" cy="1224193"/>
            </a:xfrm>
            <a:prstGeom prst="rect">
              <a:avLst/>
            </a:prstGeom>
          </p:spPr>
          <p:txBody>
            <a:bodyPr wrap="square" lIns="182806" rIns="182806">
              <a:spAutoFit/>
            </a:bodyPr>
            <a:lstStyle/>
            <a:p>
              <a:pPr marL="114243" defTabSz="932229">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Projects with too short of a lifespan to merit traditional custom development</a:t>
              </a:r>
            </a:p>
          </p:txBody>
        </p:sp>
        <p:cxnSp>
          <p:nvCxnSpPr>
            <p:cNvPr id="42" name="Straight Connector 41"/>
            <p:cNvCxnSpPr/>
            <p:nvPr/>
          </p:nvCxnSpPr>
          <p:spPr>
            <a:xfrm flipH="1">
              <a:off x="1072003" y="4645300"/>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4618682" y="3141806"/>
            <a:ext cx="3199113" cy="3016624"/>
            <a:chOff x="4520025" y="3497262"/>
            <a:chExt cx="3200400" cy="3017837"/>
          </a:xfrm>
        </p:grpSpPr>
        <p:sp>
          <p:nvSpPr>
            <p:cNvPr id="24" name="Rectangle 23"/>
            <p:cNvSpPr/>
            <p:nvPr/>
          </p:nvSpPr>
          <p:spPr>
            <a:xfrm>
              <a:off x="4520025" y="3497262"/>
              <a:ext cx="3200400" cy="3017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365613" rIns="182806" rtlCol="0" anchor="t" anchorCtr="0"/>
            <a:lstStyle/>
            <a:p>
              <a:pPr marL="114243" defTabSz="932229">
                <a:defRPr/>
              </a:pPr>
              <a:r>
                <a:rPr lang="en-US" sz="1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Medium-term </a:t>
              </a:r>
              <a: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t>systems of</a:t>
              </a:r>
              <a:b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br>
              <a:r>
                <a:rPr lang="en-US" sz="2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differentiation</a:t>
              </a:r>
            </a:p>
          </p:txBody>
        </p:sp>
        <p:sp>
          <p:nvSpPr>
            <p:cNvPr id="25" name="Rectangle 24"/>
            <p:cNvSpPr/>
            <p:nvPr/>
          </p:nvSpPr>
          <p:spPr>
            <a:xfrm>
              <a:off x="4520025" y="4719599"/>
              <a:ext cx="3049175" cy="1506689"/>
            </a:xfrm>
            <a:prstGeom prst="rect">
              <a:avLst/>
            </a:prstGeom>
          </p:spPr>
          <p:txBody>
            <a:bodyPr wrap="square" lIns="182806" rIns="182806">
              <a:spAutoFit/>
            </a:bodyPr>
            <a:lstStyle/>
            <a:p>
              <a:pPr marL="114243" defTabSz="932229">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Tools that support industry-specific logic and evolve with changing requirements for 1–3 years</a:t>
              </a:r>
            </a:p>
          </p:txBody>
        </p:sp>
        <p:cxnSp>
          <p:nvCxnSpPr>
            <p:cNvPr id="44" name="Straight Connector 43"/>
            <p:cNvCxnSpPr/>
            <p:nvPr/>
          </p:nvCxnSpPr>
          <p:spPr>
            <a:xfrm flipH="1">
              <a:off x="4778026" y="4645300"/>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8446366" y="3141806"/>
            <a:ext cx="3199113" cy="3016624"/>
            <a:chOff x="8259174" y="3497262"/>
            <a:chExt cx="3200400" cy="3017837"/>
          </a:xfrm>
        </p:grpSpPr>
        <p:sp>
          <p:nvSpPr>
            <p:cNvPr id="26" name="Rectangle 25"/>
            <p:cNvSpPr/>
            <p:nvPr/>
          </p:nvSpPr>
          <p:spPr>
            <a:xfrm>
              <a:off x="8259174" y="3497262"/>
              <a:ext cx="3200400" cy="3017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365613" rIns="182806" rtlCol="0" anchor="t" anchorCtr="0"/>
            <a:lstStyle/>
            <a:p>
              <a:pPr marL="114243" defTabSz="932229">
                <a:defRPr/>
              </a:pPr>
              <a:r>
                <a:rPr lang="en-US" sz="1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Long-term </a:t>
              </a:r>
              <a: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t>systems of</a:t>
              </a:r>
              <a:br>
                <a:rPr lang="en-US" sz="1799" kern="0" dirty="0">
                  <a:gradFill>
                    <a:gsLst>
                      <a:gs pos="5405">
                        <a:srgbClr val="505050"/>
                      </a:gs>
                      <a:gs pos="18919">
                        <a:srgbClr val="505050"/>
                      </a:gs>
                    </a:gsLst>
                    <a:lin ang="5400000" scaled="0"/>
                  </a:gradFill>
                  <a:latin typeface="Segoe UI Light" panose="020B0502040204020203" pitchFamily="34" charset="0"/>
                  <a:cs typeface="Segoe UI Light" panose="020B0502040204020203" pitchFamily="34" charset="0"/>
                </a:rPr>
              </a:br>
              <a:r>
                <a:rPr lang="en-US" sz="2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record</a:t>
              </a:r>
              <a:endParaRPr lang="en-US" sz="17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endParaRPr>
            </a:p>
          </p:txBody>
        </p:sp>
        <p:sp>
          <p:nvSpPr>
            <p:cNvPr id="27" name="Rectangle 26"/>
            <p:cNvSpPr/>
            <p:nvPr/>
          </p:nvSpPr>
          <p:spPr>
            <a:xfrm>
              <a:off x="8259174" y="4719599"/>
              <a:ext cx="2988264" cy="1506689"/>
            </a:xfrm>
            <a:prstGeom prst="rect">
              <a:avLst/>
            </a:prstGeom>
          </p:spPr>
          <p:txBody>
            <a:bodyPr wrap="square" lIns="182806" rIns="182806">
              <a:spAutoFit/>
            </a:bodyPr>
            <a:lstStyle/>
            <a:p>
              <a:pPr marL="114243" defTabSz="932229">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Critical systems you’ve invested in and will rely on for years that need to be updated for a</a:t>
              </a:r>
              <a:br>
                <a:rPr lang="en-US" sz="1799" kern="0" dirty="0">
                  <a:gradFill>
                    <a:gsLst>
                      <a:gs pos="97297">
                        <a:srgbClr val="505050"/>
                      </a:gs>
                      <a:gs pos="85135">
                        <a:srgbClr val="505050"/>
                      </a:gs>
                    </a:gsLst>
                    <a:lin ang="5400000" scaled="0"/>
                  </a:gradFill>
                  <a:latin typeface="Segoe UI"/>
                  <a:cs typeface="Segoe UI Light" panose="020B0502040204020203" pitchFamily="34" charset="0"/>
                </a:rPr>
              </a:br>
              <a:r>
                <a:rPr lang="en-US" sz="1799" kern="0" dirty="0">
                  <a:gradFill>
                    <a:gsLst>
                      <a:gs pos="97297">
                        <a:srgbClr val="505050"/>
                      </a:gs>
                      <a:gs pos="85135">
                        <a:srgbClr val="505050"/>
                      </a:gs>
                    </a:gsLst>
                    <a:lin ang="5400000" scaled="0"/>
                  </a:gradFill>
                  <a:latin typeface="Segoe UI"/>
                  <a:cs typeface="Segoe UI Light" panose="020B0502040204020203" pitchFamily="34" charset="0"/>
                </a:rPr>
                <a:t>mobile-first world</a:t>
              </a:r>
            </a:p>
          </p:txBody>
        </p:sp>
        <p:cxnSp>
          <p:nvCxnSpPr>
            <p:cNvPr id="45" name="Straight Connector 44"/>
            <p:cNvCxnSpPr/>
            <p:nvPr/>
          </p:nvCxnSpPr>
          <p:spPr>
            <a:xfrm flipH="1">
              <a:off x="8545904" y="4633743"/>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962552" y="1070238"/>
            <a:ext cx="10435201" cy="1098009"/>
          </a:xfrm>
          <a:prstGeom prst="rect">
            <a:avLst/>
          </a:prstGeom>
          <a:noFill/>
        </p:spPr>
        <p:txBody>
          <a:bodyPr wrap="square" rtlCol="0">
            <a:spAutoFit/>
          </a:bodyPr>
          <a:lstStyle/>
          <a:p>
            <a:pPr algn="ctr" defTabSz="932229">
              <a:defRPr/>
            </a:pPr>
            <a:r>
              <a:rPr lang="en-US" sz="3198"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t>Use PowerApps to rapidly connect and create</a:t>
            </a:r>
            <a:br>
              <a:rPr lang="en-US" sz="3198"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br>
            <a:r>
              <a:rPr lang="en-US" sz="3198" kern="0" dirty="0">
                <a:gradFill>
                  <a:gsLst>
                    <a:gs pos="91216">
                      <a:srgbClr val="505050"/>
                    </a:gs>
                    <a:gs pos="77703">
                      <a:srgbClr val="505050"/>
                    </a:gs>
                  </a:gsLst>
                  <a:lin ang="5400000" scaled="0"/>
                </a:gradFill>
                <a:latin typeface="Segoe UI Light" panose="020B0502040204020203" pitchFamily="34" charset="0"/>
                <a:cs typeface="Segoe UI Light" panose="020B0502040204020203" pitchFamily="34" charset="0"/>
              </a:rPr>
              <a:t>new apps </a:t>
            </a:r>
            <a:r>
              <a:rPr lang="en-US" sz="3198" kern="0" dirty="0">
                <a:gradFill>
                  <a:gsLst>
                    <a:gs pos="95946">
                      <a:srgbClr val="0072C6"/>
                    </a:gs>
                    <a:gs pos="77703">
                      <a:srgbClr val="0072C6"/>
                    </a:gs>
                  </a:gsLst>
                  <a:lin ang="5400000" scaled="0"/>
                </a:gradFill>
                <a:latin typeface="Segoe UI" panose="020B0502040204020203" pitchFamily="34" charset="0"/>
                <a:cs typeface="Segoe UI" panose="020B0502040204020203" pitchFamily="34" charset="0"/>
              </a:rPr>
              <a:t>across your business systems </a:t>
            </a:r>
          </a:p>
        </p:txBody>
      </p:sp>
      <p:grpSp>
        <p:nvGrpSpPr>
          <p:cNvPr id="13" name="Group 12"/>
          <p:cNvGrpSpPr/>
          <p:nvPr/>
        </p:nvGrpSpPr>
        <p:grpSpPr>
          <a:xfrm>
            <a:off x="4237891" y="2733261"/>
            <a:ext cx="761584" cy="761585"/>
            <a:chOff x="4147016" y="3088552"/>
            <a:chExt cx="761891" cy="761892"/>
          </a:xfrm>
        </p:grpSpPr>
        <p:sp>
          <p:nvSpPr>
            <p:cNvPr id="32" name="Oval 31"/>
            <p:cNvSpPr/>
            <p:nvPr/>
          </p:nvSpPr>
          <p:spPr bwMode="auto">
            <a:xfrm>
              <a:off x="4147016" y="3088552"/>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37" name="Freeform 5"/>
            <p:cNvSpPr>
              <a:spLocks/>
            </p:cNvSpPr>
            <p:nvPr/>
          </p:nvSpPr>
          <p:spPr bwMode="auto">
            <a:xfrm rot="1800000">
              <a:off x="4364471" y="3223226"/>
              <a:ext cx="326979" cy="446674"/>
            </a:xfrm>
            <a:custGeom>
              <a:avLst/>
              <a:gdLst>
                <a:gd name="T0" fmla="*/ 1237 w 1377"/>
                <a:gd name="T1" fmla="*/ 1191 h 1881"/>
                <a:gd name="T2" fmla="*/ 1377 w 1377"/>
                <a:gd name="T3" fmla="*/ 1089 h 1881"/>
                <a:gd name="T4" fmla="*/ 1248 w 1377"/>
                <a:gd name="T5" fmla="*/ 992 h 1881"/>
                <a:gd name="T6" fmla="*/ 1285 w 1377"/>
                <a:gd name="T7" fmla="*/ 916 h 1881"/>
                <a:gd name="T8" fmla="*/ 1167 w 1377"/>
                <a:gd name="T9" fmla="*/ 819 h 1881"/>
                <a:gd name="T10" fmla="*/ 1006 w 1377"/>
                <a:gd name="T11" fmla="*/ 819 h 1881"/>
                <a:gd name="T12" fmla="*/ 1006 w 1377"/>
                <a:gd name="T13" fmla="*/ 491 h 1881"/>
                <a:gd name="T14" fmla="*/ 1167 w 1377"/>
                <a:gd name="T15" fmla="*/ 243 h 1881"/>
                <a:gd name="T16" fmla="*/ 1092 w 1377"/>
                <a:gd name="T17" fmla="*/ 54 h 1881"/>
                <a:gd name="T18" fmla="*/ 893 w 1377"/>
                <a:gd name="T19" fmla="*/ 313 h 1881"/>
                <a:gd name="T20" fmla="*/ 699 w 1377"/>
                <a:gd name="T21" fmla="*/ 54 h 1881"/>
                <a:gd name="T22" fmla="*/ 624 w 1377"/>
                <a:gd name="T23" fmla="*/ 243 h 1881"/>
                <a:gd name="T24" fmla="*/ 785 w 1377"/>
                <a:gd name="T25" fmla="*/ 491 h 1881"/>
                <a:gd name="T26" fmla="*/ 785 w 1377"/>
                <a:gd name="T27" fmla="*/ 652 h 1881"/>
                <a:gd name="T28" fmla="*/ 769 w 1377"/>
                <a:gd name="T29" fmla="*/ 642 h 1881"/>
                <a:gd name="T30" fmla="*/ 532 w 1377"/>
                <a:gd name="T31" fmla="*/ 679 h 1881"/>
                <a:gd name="T32" fmla="*/ 242 w 1377"/>
                <a:gd name="T33" fmla="*/ 873 h 1881"/>
                <a:gd name="T34" fmla="*/ 0 w 1377"/>
                <a:gd name="T35" fmla="*/ 873 h 1881"/>
                <a:gd name="T36" fmla="*/ 0 w 1377"/>
                <a:gd name="T37" fmla="*/ 1466 h 1881"/>
                <a:gd name="T38" fmla="*/ 376 w 1377"/>
                <a:gd name="T39" fmla="*/ 1493 h 1881"/>
                <a:gd name="T40" fmla="*/ 710 w 1377"/>
                <a:gd name="T41" fmla="*/ 1541 h 1881"/>
                <a:gd name="T42" fmla="*/ 785 w 1377"/>
                <a:gd name="T43" fmla="*/ 1568 h 1881"/>
                <a:gd name="T44" fmla="*/ 785 w 1377"/>
                <a:gd name="T45" fmla="*/ 1746 h 1881"/>
                <a:gd name="T46" fmla="*/ 898 w 1377"/>
                <a:gd name="T47" fmla="*/ 1881 h 1881"/>
                <a:gd name="T48" fmla="*/ 1006 w 1377"/>
                <a:gd name="T49" fmla="*/ 1746 h 1881"/>
                <a:gd name="T50" fmla="*/ 1006 w 1377"/>
                <a:gd name="T51" fmla="*/ 1584 h 1881"/>
                <a:gd name="T52" fmla="*/ 1113 w 1377"/>
                <a:gd name="T53" fmla="*/ 1584 h 1881"/>
                <a:gd name="T54" fmla="*/ 1215 w 1377"/>
                <a:gd name="T55" fmla="*/ 1487 h 1881"/>
                <a:gd name="T56" fmla="*/ 1113 w 1377"/>
                <a:gd name="T57" fmla="*/ 1385 h 1881"/>
                <a:gd name="T58" fmla="*/ 1006 w 1377"/>
                <a:gd name="T59" fmla="*/ 1385 h 1881"/>
                <a:gd name="T60" fmla="*/ 1006 w 1377"/>
                <a:gd name="T61" fmla="*/ 1385 h 1881"/>
                <a:gd name="T62" fmla="*/ 1167 w 1377"/>
                <a:gd name="T63" fmla="*/ 1385 h 1881"/>
                <a:gd name="T64" fmla="*/ 1285 w 1377"/>
                <a:gd name="T65" fmla="*/ 1288 h 1881"/>
                <a:gd name="T66" fmla="*/ 1167 w 1377"/>
                <a:gd name="T67" fmla="*/ 1191 h 1881"/>
                <a:gd name="T68" fmla="*/ 1006 w 1377"/>
                <a:gd name="T69" fmla="*/ 1191 h 1881"/>
                <a:gd name="T70" fmla="*/ 1006 w 1377"/>
                <a:gd name="T71" fmla="*/ 1191 h 1881"/>
                <a:gd name="T72" fmla="*/ 1237 w 1377"/>
                <a:gd name="T73" fmla="*/ 1191 h 1881"/>
                <a:gd name="T74" fmla="*/ 1237 w 1377"/>
                <a:gd name="T75" fmla="*/ 1191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7" h="1881">
                  <a:moveTo>
                    <a:pt x="1237" y="1191"/>
                  </a:moveTo>
                  <a:cubicBezTo>
                    <a:pt x="1318" y="1191"/>
                    <a:pt x="1377" y="1143"/>
                    <a:pt x="1377" y="1089"/>
                  </a:cubicBezTo>
                  <a:cubicBezTo>
                    <a:pt x="1377" y="1035"/>
                    <a:pt x="1318" y="992"/>
                    <a:pt x="1248" y="992"/>
                  </a:cubicBezTo>
                  <a:cubicBezTo>
                    <a:pt x="1269" y="970"/>
                    <a:pt x="1285" y="943"/>
                    <a:pt x="1285" y="916"/>
                  </a:cubicBezTo>
                  <a:cubicBezTo>
                    <a:pt x="1285" y="862"/>
                    <a:pt x="1232" y="819"/>
                    <a:pt x="1167" y="819"/>
                  </a:cubicBezTo>
                  <a:cubicBezTo>
                    <a:pt x="1006" y="819"/>
                    <a:pt x="1006" y="819"/>
                    <a:pt x="1006" y="819"/>
                  </a:cubicBezTo>
                  <a:cubicBezTo>
                    <a:pt x="1006" y="491"/>
                    <a:pt x="1006" y="491"/>
                    <a:pt x="1006" y="491"/>
                  </a:cubicBezTo>
                  <a:cubicBezTo>
                    <a:pt x="1102" y="448"/>
                    <a:pt x="1167" y="356"/>
                    <a:pt x="1167" y="243"/>
                  </a:cubicBezTo>
                  <a:cubicBezTo>
                    <a:pt x="1167" y="167"/>
                    <a:pt x="1092" y="0"/>
                    <a:pt x="1092" y="54"/>
                  </a:cubicBezTo>
                  <a:cubicBezTo>
                    <a:pt x="1097" y="130"/>
                    <a:pt x="1049" y="313"/>
                    <a:pt x="893" y="313"/>
                  </a:cubicBezTo>
                  <a:cubicBezTo>
                    <a:pt x="753" y="313"/>
                    <a:pt x="694" y="162"/>
                    <a:pt x="699" y="54"/>
                  </a:cubicBezTo>
                  <a:cubicBezTo>
                    <a:pt x="699" y="16"/>
                    <a:pt x="624" y="173"/>
                    <a:pt x="624" y="243"/>
                  </a:cubicBezTo>
                  <a:cubicBezTo>
                    <a:pt x="624" y="356"/>
                    <a:pt x="694" y="453"/>
                    <a:pt x="785" y="491"/>
                  </a:cubicBezTo>
                  <a:cubicBezTo>
                    <a:pt x="785" y="652"/>
                    <a:pt x="785" y="652"/>
                    <a:pt x="785" y="652"/>
                  </a:cubicBezTo>
                  <a:cubicBezTo>
                    <a:pt x="769" y="642"/>
                    <a:pt x="769" y="642"/>
                    <a:pt x="769" y="642"/>
                  </a:cubicBezTo>
                  <a:cubicBezTo>
                    <a:pt x="769" y="642"/>
                    <a:pt x="591" y="658"/>
                    <a:pt x="532" y="679"/>
                  </a:cubicBezTo>
                  <a:cubicBezTo>
                    <a:pt x="468" y="706"/>
                    <a:pt x="339" y="873"/>
                    <a:pt x="242" y="873"/>
                  </a:cubicBezTo>
                  <a:cubicBezTo>
                    <a:pt x="140" y="873"/>
                    <a:pt x="0" y="873"/>
                    <a:pt x="0" y="873"/>
                  </a:cubicBezTo>
                  <a:cubicBezTo>
                    <a:pt x="0" y="1466"/>
                    <a:pt x="0" y="1466"/>
                    <a:pt x="0" y="1466"/>
                  </a:cubicBezTo>
                  <a:cubicBezTo>
                    <a:pt x="0" y="1466"/>
                    <a:pt x="252" y="1466"/>
                    <a:pt x="376" y="1493"/>
                  </a:cubicBezTo>
                  <a:cubicBezTo>
                    <a:pt x="462" y="1509"/>
                    <a:pt x="591" y="1530"/>
                    <a:pt x="710" y="1541"/>
                  </a:cubicBezTo>
                  <a:cubicBezTo>
                    <a:pt x="705" y="1541"/>
                    <a:pt x="764" y="1547"/>
                    <a:pt x="785" y="1568"/>
                  </a:cubicBezTo>
                  <a:cubicBezTo>
                    <a:pt x="785" y="1746"/>
                    <a:pt x="785" y="1746"/>
                    <a:pt x="785" y="1746"/>
                  </a:cubicBezTo>
                  <a:cubicBezTo>
                    <a:pt x="785" y="1822"/>
                    <a:pt x="839" y="1881"/>
                    <a:pt x="898" y="1881"/>
                  </a:cubicBezTo>
                  <a:cubicBezTo>
                    <a:pt x="957" y="1881"/>
                    <a:pt x="1006" y="1822"/>
                    <a:pt x="1006" y="1746"/>
                  </a:cubicBezTo>
                  <a:cubicBezTo>
                    <a:pt x="1006" y="1584"/>
                    <a:pt x="1006" y="1584"/>
                    <a:pt x="1006" y="1584"/>
                  </a:cubicBezTo>
                  <a:cubicBezTo>
                    <a:pt x="1113" y="1584"/>
                    <a:pt x="1113" y="1584"/>
                    <a:pt x="1113" y="1584"/>
                  </a:cubicBezTo>
                  <a:cubicBezTo>
                    <a:pt x="1167" y="1584"/>
                    <a:pt x="1215" y="1541"/>
                    <a:pt x="1215" y="1487"/>
                  </a:cubicBezTo>
                  <a:cubicBezTo>
                    <a:pt x="1215" y="1434"/>
                    <a:pt x="1167" y="1385"/>
                    <a:pt x="1113" y="1385"/>
                  </a:cubicBezTo>
                  <a:cubicBezTo>
                    <a:pt x="1006" y="1385"/>
                    <a:pt x="1006" y="1385"/>
                    <a:pt x="1006" y="1385"/>
                  </a:cubicBezTo>
                  <a:cubicBezTo>
                    <a:pt x="1006" y="1385"/>
                    <a:pt x="1006" y="1385"/>
                    <a:pt x="1006" y="1385"/>
                  </a:cubicBezTo>
                  <a:cubicBezTo>
                    <a:pt x="1167" y="1385"/>
                    <a:pt x="1167" y="1385"/>
                    <a:pt x="1167" y="1385"/>
                  </a:cubicBezTo>
                  <a:cubicBezTo>
                    <a:pt x="1232" y="1385"/>
                    <a:pt x="1285" y="1342"/>
                    <a:pt x="1285" y="1288"/>
                  </a:cubicBezTo>
                  <a:cubicBezTo>
                    <a:pt x="1285" y="1234"/>
                    <a:pt x="1232" y="1191"/>
                    <a:pt x="1167" y="1191"/>
                  </a:cubicBezTo>
                  <a:cubicBezTo>
                    <a:pt x="1006" y="1191"/>
                    <a:pt x="1006" y="1191"/>
                    <a:pt x="1006" y="1191"/>
                  </a:cubicBezTo>
                  <a:cubicBezTo>
                    <a:pt x="1006" y="1191"/>
                    <a:pt x="1006" y="1191"/>
                    <a:pt x="1006" y="1191"/>
                  </a:cubicBezTo>
                  <a:cubicBezTo>
                    <a:pt x="1237" y="1191"/>
                    <a:pt x="1237" y="1191"/>
                    <a:pt x="1237" y="1191"/>
                  </a:cubicBezTo>
                  <a:cubicBezTo>
                    <a:pt x="1237" y="1191"/>
                    <a:pt x="1237" y="1191"/>
                    <a:pt x="1237" y="1191"/>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nvGrpSpPr>
          <p:cNvPr id="41" name="Group 40"/>
          <p:cNvGrpSpPr/>
          <p:nvPr/>
        </p:nvGrpSpPr>
        <p:grpSpPr>
          <a:xfrm>
            <a:off x="8065574" y="2733261"/>
            <a:ext cx="761584" cy="761585"/>
            <a:chOff x="7886165" y="3088552"/>
            <a:chExt cx="761891" cy="761892"/>
          </a:xfrm>
        </p:grpSpPr>
        <p:sp>
          <p:nvSpPr>
            <p:cNvPr id="35" name="Oval 34"/>
            <p:cNvSpPr/>
            <p:nvPr/>
          </p:nvSpPr>
          <p:spPr bwMode="auto">
            <a:xfrm>
              <a:off x="7886165" y="3088552"/>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40" name="Freeform 9"/>
            <p:cNvSpPr>
              <a:spLocks noEditPoints="1"/>
            </p:cNvSpPr>
            <p:nvPr/>
          </p:nvSpPr>
          <p:spPr bwMode="auto">
            <a:xfrm>
              <a:off x="8157895" y="3276605"/>
              <a:ext cx="212084" cy="418826"/>
            </a:xfrm>
            <a:custGeom>
              <a:avLst/>
              <a:gdLst>
                <a:gd name="T0" fmla="*/ 1037 w 1140"/>
                <a:gd name="T1" fmla="*/ 0 h 2254"/>
                <a:gd name="T2" fmla="*/ 103 w 1140"/>
                <a:gd name="T3" fmla="*/ 0 h 2254"/>
                <a:gd name="T4" fmla="*/ 0 w 1140"/>
                <a:gd name="T5" fmla="*/ 102 h 2254"/>
                <a:gd name="T6" fmla="*/ 0 w 1140"/>
                <a:gd name="T7" fmla="*/ 2152 h 2254"/>
                <a:gd name="T8" fmla="*/ 103 w 1140"/>
                <a:gd name="T9" fmla="*/ 2254 h 2254"/>
                <a:gd name="T10" fmla="*/ 1037 w 1140"/>
                <a:gd name="T11" fmla="*/ 2254 h 2254"/>
                <a:gd name="T12" fmla="*/ 1140 w 1140"/>
                <a:gd name="T13" fmla="*/ 2152 h 2254"/>
                <a:gd name="T14" fmla="*/ 1140 w 1140"/>
                <a:gd name="T15" fmla="*/ 102 h 2254"/>
                <a:gd name="T16" fmla="*/ 1037 w 1140"/>
                <a:gd name="T17" fmla="*/ 0 h 2254"/>
                <a:gd name="T18" fmla="*/ 319 w 1140"/>
                <a:gd name="T19" fmla="*/ 2113 h 2254"/>
                <a:gd name="T20" fmla="*/ 87 w 1140"/>
                <a:gd name="T21" fmla="*/ 2113 h 2254"/>
                <a:gd name="T22" fmla="*/ 87 w 1140"/>
                <a:gd name="T23" fmla="*/ 2060 h 2254"/>
                <a:gd name="T24" fmla="*/ 319 w 1140"/>
                <a:gd name="T25" fmla="*/ 2060 h 2254"/>
                <a:gd name="T26" fmla="*/ 319 w 1140"/>
                <a:gd name="T27" fmla="*/ 2113 h 2254"/>
                <a:gd name="T28" fmla="*/ 557 w 1140"/>
                <a:gd name="T29" fmla="*/ 2113 h 2254"/>
                <a:gd name="T30" fmla="*/ 324 w 1140"/>
                <a:gd name="T31" fmla="*/ 2113 h 2254"/>
                <a:gd name="T32" fmla="*/ 324 w 1140"/>
                <a:gd name="T33" fmla="*/ 2060 h 2254"/>
                <a:gd name="T34" fmla="*/ 557 w 1140"/>
                <a:gd name="T35" fmla="*/ 2060 h 2254"/>
                <a:gd name="T36" fmla="*/ 557 w 1140"/>
                <a:gd name="T37" fmla="*/ 2113 h 2254"/>
                <a:gd name="T38" fmla="*/ 794 w 1140"/>
                <a:gd name="T39" fmla="*/ 2113 h 2254"/>
                <a:gd name="T40" fmla="*/ 562 w 1140"/>
                <a:gd name="T41" fmla="*/ 2113 h 2254"/>
                <a:gd name="T42" fmla="*/ 562 w 1140"/>
                <a:gd name="T43" fmla="*/ 2060 h 2254"/>
                <a:gd name="T44" fmla="*/ 794 w 1140"/>
                <a:gd name="T45" fmla="*/ 2060 h 2254"/>
                <a:gd name="T46" fmla="*/ 794 w 1140"/>
                <a:gd name="T47" fmla="*/ 2113 h 2254"/>
                <a:gd name="T48" fmla="*/ 1032 w 1140"/>
                <a:gd name="T49" fmla="*/ 2113 h 2254"/>
                <a:gd name="T50" fmla="*/ 800 w 1140"/>
                <a:gd name="T51" fmla="*/ 2113 h 2254"/>
                <a:gd name="T52" fmla="*/ 800 w 1140"/>
                <a:gd name="T53" fmla="*/ 2060 h 2254"/>
                <a:gd name="T54" fmla="*/ 1032 w 1140"/>
                <a:gd name="T55" fmla="*/ 2060 h 2254"/>
                <a:gd name="T56" fmla="*/ 1032 w 1140"/>
                <a:gd name="T57" fmla="*/ 2113 h 2254"/>
                <a:gd name="T58" fmla="*/ 1058 w 1140"/>
                <a:gd name="T59" fmla="*/ 1902 h 2254"/>
                <a:gd name="T60" fmla="*/ 72 w 1140"/>
                <a:gd name="T61" fmla="*/ 1902 h 2254"/>
                <a:gd name="T62" fmla="*/ 72 w 1140"/>
                <a:gd name="T63" fmla="*/ 182 h 2254"/>
                <a:gd name="T64" fmla="*/ 1058 w 1140"/>
                <a:gd name="T65" fmla="*/ 182 h 2254"/>
                <a:gd name="T66" fmla="*/ 1058 w 1140"/>
                <a:gd name="T67" fmla="*/ 1902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0" h="2254">
                  <a:moveTo>
                    <a:pt x="1037" y="0"/>
                  </a:moveTo>
                  <a:cubicBezTo>
                    <a:pt x="103" y="0"/>
                    <a:pt x="103" y="0"/>
                    <a:pt x="103" y="0"/>
                  </a:cubicBezTo>
                  <a:cubicBezTo>
                    <a:pt x="46" y="0"/>
                    <a:pt x="0" y="46"/>
                    <a:pt x="0" y="102"/>
                  </a:cubicBezTo>
                  <a:cubicBezTo>
                    <a:pt x="0" y="2152"/>
                    <a:pt x="0" y="2152"/>
                    <a:pt x="0" y="2152"/>
                  </a:cubicBezTo>
                  <a:cubicBezTo>
                    <a:pt x="0" y="2208"/>
                    <a:pt x="46" y="2254"/>
                    <a:pt x="103" y="2254"/>
                  </a:cubicBezTo>
                  <a:cubicBezTo>
                    <a:pt x="1037" y="2254"/>
                    <a:pt x="1037" y="2254"/>
                    <a:pt x="1037" y="2254"/>
                  </a:cubicBezTo>
                  <a:cubicBezTo>
                    <a:pt x="1094" y="2254"/>
                    <a:pt x="1140" y="2208"/>
                    <a:pt x="1140" y="2152"/>
                  </a:cubicBezTo>
                  <a:cubicBezTo>
                    <a:pt x="1140" y="102"/>
                    <a:pt x="1140" y="102"/>
                    <a:pt x="1140" y="102"/>
                  </a:cubicBezTo>
                  <a:cubicBezTo>
                    <a:pt x="1140" y="46"/>
                    <a:pt x="1094" y="0"/>
                    <a:pt x="1037" y="0"/>
                  </a:cubicBezTo>
                  <a:close/>
                  <a:moveTo>
                    <a:pt x="319" y="2113"/>
                  </a:moveTo>
                  <a:cubicBezTo>
                    <a:pt x="87" y="2113"/>
                    <a:pt x="87" y="2113"/>
                    <a:pt x="87" y="2113"/>
                  </a:cubicBezTo>
                  <a:cubicBezTo>
                    <a:pt x="87" y="2060"/>
                    <a:pt x="87" y="2060"/>
                    <a:pt x="87" y="2060"/>
                  </a:cubicBezTo>
                  <a:cubicBezTo>
                    <a:pt x="319" y="2060"/>
                    <a:pt x="319" y="2060"/>
                    <a:pt x="319" y="2060"/>
                  </a:cubicBezTo>
                  <a:lnTo>
                    <a:pt x="319" y="2113"/>
                  </a:lnTo>
                  <a:close/>
                  <a:moveTo>
                    <a:pt x="557" y="2113"/>
                  </a:moveTo>
                  <a:cubicBezTo>
                    <a:pt x="324" y="2113"/>
                    <a:pt x="324" y="2113"/>
                    <a:pt x="324" y="2113"/>
                  </a:cubicBezTo>
                  <a:cubicBezTo>
                    <a:pt x="324" y="2060"/>
                    <a:pt x="324" y="2060"/>
                    <a:pt x="324" y="2060"/>
                  </a:cubicBezTo>
                  <a:cubicBezTo>
                    <a:pt x="557" y="2060"/>
                    <a:pt x="557" y="2060"/>
                    <a:pt x="557" y="2060"/>
                  </a:cubicBezTo>
                  <a:lnTo>
                    <a:pt x="557" y="2113"/>
                  </a:lnTo>
                  <a:close/>
                  <a:moveTo>
                    <a:pt x="794" y="2113"/>
                  </a:moveTo>
                  <a:cubicBezTo>
                    <a:pt x="562" y="2113"/>
                    <a:pt x="562" y="2113"/>
                    <a:pt x="562" y="2113"/>
                  </a:cubicBezTo>
                  <a:cubicBezTo>
                    <a:pt x="562" y="2060"/>
                    <a:pt x="562" y="2060"/>
                    <a:pt x="562" y="2060"/>
                  </a:cubicBezTo>
                  <a:cubicBezTo>
                    <a:pt x="794" y="2060"/>
                    <a:pt x="794" y="2060"/>
                    <a:pt x="794" y="2060"/>
                  </a:cubicBezTo>
                  <a:lnTo>
                    <a:pt x="794" y="2113"/>
                  </a:lnTo>
                  <a:close/>
                  <a:moveTo>
                    <a:pt x="1032" y="2113"/>
                  </a:moveTo>
                  <a:cubicBezTo>
                    <a:pt x="800" y="2113"/>
                    <a:pt x="800" y="2113"/>
                    <a:pt x="800" y="2113"/>
                  </a:cubicBezTo>
                  <a:cubicBezTo>
                    <a:pt x="800" y="2060"/>
                    <a:pt x="800" y="2060"/>
                    <a:pt x="800" y="2060"/>
                  </a:cubicBezTo>
                  <a:cubicBezTo>
                    <a:pt x="1032" y="2060"/>
                    <a:pt x="1032" y="2060"/>
                    <a:pt x="1032" y="2060"/>
                  </a:cubicBezTo>
                  <a:lnTo>
                    <a:pt x="1032" y="2113"/>
                  </a:lnTo>
                  <a:close/>
                  <a:moveTo>
                    <a:pt x="1058" y="1902"/>
                  </a:moveTo>
                  <a:cubicBezTo>
                    <a:pt x="72" y="1902"/>
                    <a:pt x="72" y="1902"/>
                    <a:pt x="72" y="1902"/>
                  </a:cubicBezTo>
                  <a:cubicBezTo>
                    <a:pt x="72" y="182"/>
                    <a:pt x="72" y="182"/>
                    <a:pt x="72" y="182"/>
                  </a:cubicBezTo>
                  <a:cubicBezTo>
                    <a:pt x="1058" y="182"/>
                    <a:pt x="1058" y="182"/>
                    <a:pt x="1058" y="182"/>
                  </a:cubicBezTo>
                  <a:lnTo>
                    <a:pt x="1058" y="1902"/>
                  </a:ln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nvGrpSpPr>
          <p:cNvPr id="50" name="Group 49"/>
          <p:cNvGrpSpPr/>
          <p:nvPr/>
        </p:nvGrpSpPr>
        <p:grpSpPr>
          <a:xfrm>
            <a:off x="410206" y="2733262"/>
            <a:ext cx="761584" cy="761585"/>
            <a:chOff x="407867" y="3088553"/>
            <a:chExt cx="761891" cy="761892"/>
          </a:xfrm>
        </p:grpSpPr>
        <p:sp>
          <p:nvSpPr>
            <p:cNvPr id="29" name="Oval 28"/>
            <p:cNvSpPr/>
            <p:nvPr/>
          </p:nvSpPr>
          <p:spPr bwMode="auto">
            <a:xfrm>
              <a:off x="407867" y="30885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49" name="Freeform 13"/>
            <p:cNvSpPr>
              <a:spLocks noEditPoints="1"/>
            </p:cNvSpPr>
            <p:nvPr/>
          </p:nvSpPr>
          <p:spPr bwMode="auto">
            <a:xfrm>
              <a:off x="579881" y="3260569"/>
              <a:ext cx="417864" cy="417862"/>
            </a:xfrm>
            <a:custGeom>
              <a:avLst/>
              <a:gdLst>
                <a:gd name="T0" fmla="*/ 836 w 1615"/>
                <a:gd name="T1" fmla="*/ 1283 h 1615"/>
                <a:gd name="T2" fmla="*/ 790 w 1615"/>
                <a:gd name="T3" fmla="*/ 1472 h 1615"/>
                <a:gd name="T4" fmla="*/ 553 w 1615"/>
                <a:gd name="T5" fmla="*/ 1208 h 1615"/>
                <a:gd name="T6" fmla="*/ 458 w 1615"/>
                <a:gd name="T7" fmla="*/ 1370 h 1615"/>
                <a:gd name="T8" fmla="*/ 590 w 1615"/>
                <a:gd name="T9" fmla="*/ 1232 h 1615"/>
                <a:gd name="T10" fmla="*/ 247 w 1615"/>
                <a:gd name="T11" fmla="*/ 458 h 1615"/>
                <a:gd name="T12" fmla="*/ 223 w 1615"/>
                <a:gd name="T13" fmla="*/ 496 h 1615"/>
                <a:gd name="T14" fmla="*/ 412 w 1615"/>
                <a:gd name="T15" fmla="*/ 552 h 1615"/>
                <a:gd name="T16" fmla="*/ 496 w 1615"/>
                <a:gd name="T17" fmla="*/ 223 h 1615"/>
                <a:gd name="T18" fmla="*/ 458 w 1615"/>
                <a:gd name="T19" fmla="*/ 247 h 1615"/>
                <a:gd name="T20" fmla="*/ 590 w 1615"/>
                <a:gd name="T21" fmla="*/ 388 h 1615"/>
                <a:gd name="T22" fmla="*/ 1375 w 1615"/>
                <a:gd name="T23" fmla="*/ 458 h 1615"/>
                <a:gd name="T24" fmla="*/ 1208 w 1615"/>
                <a:gd name="T25" fmla="*/ 551 h 1615"/>
                <a:gd name="T26" fmla="*/ 1397 w 1615"/>
                <a:gd name="T27" fmla="*/ 500 h 1615"/>
                <a:gd name="T28" fmla="*/ 1067 w 1615"/>
                <a:gd name="T29" fmla="*/ 1208 h 1615"/>
                <a:gd name="T30" fmla="*/ 1025 w 1615"/>
                <a:gd name="T31" fmla="*/ 1232 h 1615"/>
                <a:gd name="T32" fmla="*/ 1162 w 1615"/>
                <a:gd name="T33" fmla="*/ 1373 h 1615"/>
                <a:gd name="T34" fmla="*/ 1232 w 1615"/>
                <a:gd name="T35" fmla="*/ 1025 h 1615"/>
                <a:gd name="T36" fmla="*/ 1208 w 1615"/>
                <a:gd name="T37" fmla="*/ 1067 h 1615"/>
                <a:gd name="T38" fmla="*/ 1397 w 1615"/>
                <a:gd name="T39" fmla="*/ 1119 h 1615"/>
                <a:gd name="T40" fmla="*/ 143 w 1615"/>
                <a:gd name="T41" fmla="*/ 784 h 1615"/>
                <a:gd name="T42" fmla="*/ 338 w 1615"/>
                <a:gd name="T43" fmla="*/ 830 h 1615"/>
                <a:gd name="T44" fmla="*/ 143 w 1615"/>
                <a:gd name="T45" fmla="*/ 784 h 1615"/>
                <a:gd name="T46" fmla="*/ 1288 w 1615"/>
                <a:gd name="T47" fmla="*/ 830 h 1615"/>
                <a:gd name="T48" fmla="*/ 1472 w 1615"/>
                <a:gd name="T49" fmla="*/ 784 h 1615"/>
                <a:gd name="T50" fmla="*/ 382 w 1615"/>
                <a:gd name="T51" fmla="*/ 1019 h 1615"/>
                <a:gd name="T52" fmla="*/ 217 w 1615"/>
                <a:gd name="T53" fmla="*/ 1114 h 1615"/>
                <a:gd name="T54" fmla="*/ 406 w 1615"/>
                <a:gd name="T55" fmla="*/ 1062 h 1615"/>
                <a:gd name="T56" fmla="*/ 810 w 1615"/>
                <a:gd name="T57" fmla="*/ 0 h 1615"/>
                <a:gd name="T58" fmla="*/ 810 w 1615"/>
                <a:gd name="T59" fmla="*/ 1615 h 1615"/>
                <a:gd name="T60" fmla="*/ 810 w 1615"/>
                <a:gd name="T61" fmla="*/ 0 h 1615"/>
                <a:gd name="T62" fmla="*/ 1503 w 1615"/>
                <a:gd name="T63" fmla="*/ 807 h 1615"/>
                <a:gd name="T64" fmla="*/ 828 w 1615"/>
                <a:gd name="T65" fmla="*/ 817 h 1615"/>
                <a:gd name="T66" fmla="*/ 800 w 1615"/>
                <a:gd name="T67" fmla="*/ 831 h 1615"/>
                <a:gd name="T68" fmla="*/ 786 w 1615"/>
                <a:gd name="T69" fmla="*/ 112 h 1615"/>
                <a:gd name="T70" fmla="*/ 810 w 1615"/>
                <a:gd name="T71" fmla="*/ 1502 h 1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15" h="1615">
                  <a:moveTo>
                    <a:pt x="790" y="1283"/>
                  </a:moveTo>
                  <a:cubicBezTo>
                    <a:pt x="836" y="1283"/>
                    <a:pt x="836" y="1283"/>
                    <a:pt x="836" y="1283"/>
                  </a:cubicBezTo>
                  <a:cubicBezTo>
                    <a:pt x="836" y="1472"/>
                    <a:pt x="836" y="1472"/>
                    <a:pt x="836" y="1472"/>
                  </a:cubicBezTo>
                  <a:cubicBezTo>
                    <a:pt x="790" y="1472"/>
                    <a:pt x="790" y="1472"/>
                    <a:pt x="790" y="1472"/>
                  </a:cubicBezTo>
                  <a:cubicBezTo>
                    <a:pt x="790" y="1283"/>
                    <a:pt x="790" y="1283"/>
                    <a:pt x="790" y="1283"/>
                  </a:cubicBezTo>
                  <a:close/>
                  <a:moveTo>
                    <a:pt x="553" y="1208"/>
                  </a:moveTo>
                  <a:cubicBezTo>
                    <a:pt x="553" y="1208"/>
                    <a:pt x="553" y="1208"/>
                    <a:pt x="553" y="1208"/>
                  </a:cubicBezTo>
                  <a:cubicBezTo>
                    <a:pt x="458" y="1370"/>
                    <a:pt x="458" y="1370"/>
                    <a:pt x="458" y="1370"/>
                  </a:cubicBezTo>
                  <a:cubicBezTo>
                    <a:pt x="499" y="1391"/>
                    <a:pt x="499" y="1391"/>
                    <a:pt x="499" y="1391"/>
                  </a:cubicBezTo>
                  <a:cubicBezTo>
                    <a:pt x="590" y="1232"/>
                    <a:pt x="590" y="1232"/>
                    <a:pt x="590" y="1232"/>
                  </a:cubicBezTo>
                  <a:cubicBezTo>
                    <a:pt x="553" y="1208"/>
                    <a:pt x="553" y="1208"/>
                    <a:pt x="553" y="1208"/>
                  </a:cubicBezTo>
                  <a:close/>
                  <a:moveTo>
                    <a:pt x="247" y="458"/>
                  </a:moveTo>
                  <a:cubicBezTo>
                    <a:pt x="247" y="458"/>
                    <a:pt x="247" y="458"/>
                    <a:pt x="247" y="458"/>
                  </a:cubicBezTo>
                  <a:cubicBezTo>
                    <a:pt x="223" y="496"/>
                    <a:pt x="223" y="496"/>
                    <a:pt x="223" y="496"/>
                  </a:cubicBezTo>
                  <a:cubicBezTo>
                    <a:pt x="388" y="590"/>
                    <a:pt x="388" y="590"/>
                    <a:pt x="388" y="590"/>
                  </a:cubicBezTo>
                  <a:cubicBezTo>
                    <a:pt x="412" y="552"/>
                    <a:pt x="412" y="552"/>
                    <a:pt x="412" y="552"/>
                  </a:cubicBezTo>
                  <a:cubicBezTo>
                    <a:pt x="247" y="458"/>
                    <a:pt x="247" y="458"/>
                    <a:pt x="247" y="458"/>
                  </a:cubicBezTo>
                  <a:close/>
                  <a:moveTo>
                    <a:pt x="496" y="223"/>
                  </a:moveTo>
                  <a:cubicBezTo>
                    <a:pt x="496" y="223"/>
                    <a:pt x="496" y="223"/>
                    <a:pt x="496" y="223"/>
                  </a:cubicBezTo>
                  <a:cubicBezTo>
                    <a:pt x="458" y="247"/>
                    <a:pt x="458" y="247"/>
                    <a:pt x="458" y="247"/>
                  </a:cubicBezTo>
                  <a:cubicBezTo>
                    <a:pt x="552" y="412"/>
                    <a:pt x="552" y="412"/>
                    <a:pt x="552" y="412"/>
                  </a:cubicBezTo>
                  <a:cubicBezTo>
                    <a:pt x="590" y="388"/>
                    <a:pt x="590" y="388"/>
                    <a:pt x="590" y="388"/>
                  </a:cubicBezTo>
                  <a:cubicBezTo>
                    <a:pt x="496" y="223"/>
                    <a:pt x="496" y="223"/>
                    <a:pt x="496" y="223"/>
                  </a:cubicBezTo>
                  <a:close/>
                  <a:moveTo>
                    <a:pt x="1375" y="458"/>
                  </a:moveTo>
                  <a:cubicBezTo>
                    <a:pt x="1375" y="458"/>
                    <a:pt x="1375" y="458"/>
                    <a:pt x="1375" y="458"/>
                  </a:cubicBezTo>
                  <a:cubicBezTo>
                    <a:pt x="1208" y="551"/>
                    <a:pt x="1208" y="551"/>
                    <a:pt x="1208" y="551"/>
                  </a:cubicBezTo>
                  <a:cubicBezTo>
                    <a:pt x="1232" y="595"/>
                    <a:pt x="1232" y="595"/>
                    <a:pt x="1232" y="595"/>
                  </a:cubicBezTo>
                  <a:cubicBezTo>
                    <a:pt x="1397" y="500"/>
                    <a:pt x="1397" y="500"/>
                    <a:pt x="1397" y="500"/>
                  </a:cubicBezTo>
                  <a:cubicBezTo>
                    <a:pt x="1375" y="458"/>
                    <a:pt x="1375" y="458"/>
                    <a:pt x="1375" y="458"/>
                  </a:cubicBezTo>
                  <a:close/>
                  <a:moveTo>
                    <a:pt x="1067" y="1208"/>
                  </a:moveTo>
                  <a:cubicBezTo>
                    <a:pt x="1067" y="1208"/>
                    <a:pt x="1067" y="1208"/>
                    <a:pt x="1067" y="1208"/>
                  </a:cubicBezTo>
                  <a:cubicBezTo>
                    <a:pt x="1025" y="1232"/>
                    <a:pt x="1025" y="1232"/>
                    <a:pt x="1025" y="1232"/>
                  </a:cubicBezTo>
                  <a:cubicBezTo>
                    <a:pt x="1120" y="1397"/>
                    <a:pt x="1120" y="1397"/>
                    <a:pt x="1120" y="1397"/>
                  </a:cubicBezTo>
                  <a:cubicBezTo>
                    <a:pt x="1162" y="1373"/>
                    <a:pt x="1162" y="1373"/>
                    <a:pt x="1162" y="1373"/>
                  </a:cubicBezTo>
                  <a:cubicBezTo>
                    <a:pt x="1067" y="1208"/>
                    <a:pt x="1067" y="1208"/>
                    <a:pt x="1067" y="1208"/>
                  </a:cubicBezTo>
                  <a:close/>
                  <a:moveTo>
                    <a:pt x="1232" y="1025"/>
                  </a:moveTo>
                  <a:cubicBezTo>
                    <a:pt x="1232" y="1025"/>
                    <a:pt x="1232" y="1025"/>
                    <a:pt x="1232" y="1025"/>
                  </a:cubicBezTo>
                  <a:cubicBezTo>
                    <a:pt x="1208" y="1067"/>
                    <a:pt x="1208" y="1067"/>
                    <a:pt x="1208" y="1067"/>
                  </a:cubicBezTo>
                  <a:cubicBezTo>
                    <a:pt x="1375" y="1162"/>
                    <a:pt x="1375" y="1162"/>
                    <a:pt x="1375" y="1162"/>
                  </a:cubicBezTo>
                  <a:cubicBezTo>
                    <a:pt x="1397" y="1119"/>
                    <a:pt x="1397" y="1119"/>
                    <a:pt x="1397" y="1119"/>
                  </a:cubicBezTo>
                  <a:cubicBezTo>
                    <a:pt x="1232" y="1025"/>
                    <a:pt x="1232" y="1025"/>
                    <a:pt x="1232" y="1025"/>
                  </a:cubicBezTo>
                  <a:close/>
                  <a:moveTo>
                    <a:pt x="143" y="784"/>
                  </a:moveTo>
                  <a:cubicBezTo>
                    <a:pt x="143" y="830"/>
                    <a:pt x="143" y="830"/>
                    <a:pt x="143" y="830"/>
                  </a:cubicBezTo>
                  <a:cubicBezTo>
                    <a:pt x="338" y="830"/>
                    <a:pt x="338" y="830"/>
                    <a:pt x="338" y="830"/>
                  </a:cubicBezTo>
                  <a:cubicBezTo>
                    <a:pt x="338" y="784"/>
                    <a:pt x="338" y="784"/>
                    <a:pt x="338" y="784"/>
                  </a:cubicBezTo>
                  <a:cubicBezTo>
                    <a:pt x="143" y="784"/>
                    <a:pt x="143" y="784"/>
                    <a:pt x="143" y="784"/>
                  </a:cubicBezTo>
                  <a:close/>
                  <a:moveTo>
                    <a:pt x="1288" y="784"/>
                  </a:moveTo>
                  <a:cubicBezTo>
                    <a:pt x="1288" y="830"/>
                    <a:pt x="1288" y="830"/>
                    <a:pt x="1288" y="830"/>
                  </a:cubicBezTo>
                  <a:cubicBezTo>
                    <a:pt x="1472" y="830"/>
                    <a:pt x="1472" y="830"/>
                    <a:pt x="1472" y="830"/>
                  </a:cubicBezTo>
                  <a:cubicBezTo>
                    <a:pt x="1472" y="784"/>
                    <a:pt x="1472" y="784"/>
                    <a:pt x="1472" y="784"/>
                  </a:cubicBezTo>
                  <a:cubicBezTo>
                    <a:pt x="1288" y="784"/>
                    <a:pt x="1288" y="784"/>
                    <a:pt x="1288" y="784"/>
                  </a:cubicBezTo>
                  <a:close/>
                  <a:moveTo>
                    <a:pt x="382" y="1019"/>
                  </a:moveTo>
                  <a:cubicBezTo>
                    <a:pt x="382" y="1019"/>
                    <a:pt x="382" y="1019"/>
                    <a:pt x="382" y="1019"/>
                  </a:cubicBezTo>
                  <a:cubicBezTo>
                    <a:pt x="217" y="1114"/>
                    <a:pt x="217" y="1114"/>
                    <a:pt x="217" y="1114"/>
                  </a:cubicBezTo>
                  <a:cubicBezTo>
                    <a:pt x="242" y="1157"/>
                    <a:pt x="242" y="1157"/>
                    <a:pt x="242" y="1157"/>
                  </a:cubicBezTo>
                  <a:cubicBezTo>
                    <a:pt x="406" y="1062"/>
                    <a:pt x="406" y="1062"/>
                    <a:pt x="406" y="1062"/>
                  </a:cubicBezTo>
                  <a:cubicBezTo>
                    <a:pt x="382" y="1019"/>
                    <a:pt x="382" y="1019"/>
                    <a:pt x="382" y="1019"/>
                  </a:cubicBezTo>
                  <a:close/>
                  <a:moveTo>
                    <a:pt x="810" y="0"/>
                  </a:moveTo>
                  <a:cubicBezTo>
                    <a:pt x="1254" y="0"/>
                    <a:pt x="1615" y="361"/>
                    <a:pt x="1615" y="807"/>
                  </a:cubicBezTo>
                  <a:cubicBezTo>
                    <a:pt x="1615" y="1253"/>
                    <a:pt x="1254" y="1615"/>
                    <a:pt x="810" y="1615"/>
                  </a:cubicBezTo>
                  <a:cubicBezTo>
                    <a:pt x="365" y="1615"/>
                    <a:pt x="0" y="1253"/>
                    <a:pt x="0" y="807"/>
                  </a:cubicBezTo>
                  <a:cubicBezTo>
                    <a:pt x="0" y="361"/>
                    <a:pt x="365" y="0"/>
                    <a:pt x="810" y="0"/>
                  </a:cubicBezTo>
                  <a:close/>
                  <a:moveTo>
                    <a:pt x="810" y="1502"/>
                  </a:moveTo>
                  <a:cubicBezTo>
                    <a:pt x="1189" y="1502"/>
                    <a:pt x="1503" y="1192"/>
                    <a:pt x="1503" y="807"/>
                  </a:cubicBezTo>
                  <a:cubicBezTo>
                    <a:pt x="1503" y="558"/>
                    <a:pt x="1371" y="338"/>
                    <a:pt x="1175" y="216"/>
                  </a:cubicBezTo>
                  <a:cubicBezTo>
                    <a:pt x="1175" y="216"/>
                    <a:pt x="1175" y="216"/>
                    <a:pt x="828" y="817"/>
                  </a:cubicBezTo>
                  <a:cubicBezTo>
                    <a:pt x="824" y="826"/>
                    <a:pt x="814" y="831"/>
                    <a:pt x="810" y="831"/>
                  </a:cubicBezTo>
                  <a:cubicBezTo>
                    <a:pt x="805" y="831"/>
                    <a:pt x="805" y="831"/>
                    <a:pt x="800" y="831"/>
                  </a:cubicBezTo>
                  <a:cubicBezTo>
                    <a:pt x="791" y="826"/>
                    <a:pt x="786" y="817"/>
                    <a:pt x="786" y="807"/>
                  </a:cubicBezTo>
                  <a:cubicBezTo>
                    <a:pt x="786" y="807"/>
                    <a:pt x="786" y="807"/>
                    <a:pt x="786" y="112"/>
                  </a:cubicBezTo>
                  <a:cubicBezTo>
                    <a:pt x="412" y="122"/>
                    <a:pt x="112" y="432"/>
                    <a:pt x="112" y="807"/>
                  </a:cubicBezTo>
                  <a:cubicBezTo>
                    <a:pt x="112" y="1192"/>
                    <a:pt x="426" y="1502"/>
                    <a:pt x="810" y="1502"/>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spTree>
    <p:extLst>
      <p:ext uri="{BB962C8B-B14F-4D97-AF65-F5344CB8AC3E}">
        <p14:creationId xmlns:p14="http://schemas.microsoft.com/office/powerpoint/2010/main" val="29332577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250" fill="hold"/>
                                        <p:tgtEl>
                                          <p:spTgt spid="50"/>
                                        </p:tgtEl>
                                        <p:attrNameLst>
                                          <p:attrName>ppt_w</p:attrName>
                                        </p:attrNameLst>
                                      </p:cBhvr>
                                      <p:tavLst>
                                        <p:tav tm="0">
                                          <p:val>
                                            <p:fltVal val="0"/>
                                          </p:val>
                                        </p:tav>
                                        <p:tav tm="100000">
                                          <p:val>
                                            <p:strVal val="#ppt_w"/>
                                          </p:val>
                                        </p:tav>
                                      </p:tavLst>
                                    </p:anim>
                                    <p:anim calcmode="lin" valueType="num">
                                      <p:cBhvr>
                                        <p:cTn id="13" dur="250" fill="hold"/>
                                        <p:tgtEl>
                                          <p:spTgt spid="50"/>
                                        </p:tgtEl>
                                        <p:attrNameLst>
                                          <p:attrName>ppt_h</p:attrName>
                                        </p:attrNameLst>
                                      </p:cBhvr>
                                      <p:tavLst>
                                        <p:tav tm="0">
                                          <p:val>
                                            <p:fltVal val="0"/>
                                          </p:val>
                                        </p:tav>
                                        <p:tav tm="100000">
                                          <p:val>
                                            <p:strVal val="#ppt_h"/>
                                          </p:val>
                                        </p:tav>
                                      </p:tavLst>
                                    </p:anim>
                                    <p:animEffect transition="in" filter="fade">
                                      <p:cBhvr>
                                        <p:cTn id="14" dur="250"/>
                                        <p:tgtEl>
                                          <p:spTgt spid="50"/>
                                        </p:tgtEl>
                                      </p:cBhvr>
                                    </p:animEffect>
                                  </p:childTnLst>
                                </p:cTn>
                              </p:par>
                            </p:childTnLst>
                          </p:cTn>
                        </p:par>
                        <p:par>
                          <p:cTn id="15" fill="hold">
                            <p:stCondLst>
                              <p:cond delay="750"/>
                            </p:stCondLst>
                            <p:childTnLst>
                              <p:par>
                                <p:cTn id="16" presetID="2" presetClass="entr" presetSubtype="4" decel="10000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ppt_x"/>
                                          </p:val>
                                        </p:tav>
                                        <p:tav tm="100000">
                                          <p:val>
                                            <p:strVal val="#ppt_x"/>
                                          </p:val>
                                        </p:tav>
                                      </p:tavLst>
                                    </p:anim>
                                    <p:anim calcmode="lin" valueType="num">
                                      <p:cBhvr additive="base">
                                        <p:cTn id="19" dur="500" fill="hold"/>
                                        <p:tgtEl>
                                          <p:spTgt spid="52"/>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50" fill="hold"/>
                                        <p:tgtEl>
                                          <p:spTgt spid="13"/>
                                        </p:tgtEl>
                                        <p:attrNameLst>
                                          <p:attrName>ppt_w</p:attrName>
                                        </p:attrNameLst>
                                      </p:cBhvr>
                                      <p:tavLst>
                                        <p:tav tm="0">
                                          <p:val>
                                            <p:fltVal val="0"/>
                                          </p:val>
                                        </p:tav>
                                        <p:tav tm="100000">
                                          <p:val>
                                            <p:strVal val="#ppt_w"/>
                                          </p:val>
                                        </p:tav>
                                      </p:tavLst>
                                    </p:anim>
                                    <p:anim calcmode="lin" valueType="num">
                                      <p:cBhvr>
                                        <p:cTn id="24" dur="250" fill="hold"/>
                                        <p:tgtEl>
                                          <p:spTgt spid="13"/>
                                        </p:tgtEl>
                                        <p:attrNameLst>
                                          <p:attrName>ppt_h</p:attrName>
                                        </p:attrNameLst>
                                      </p:cBhvr>
                                      <p:tavLst>
                                        <p:tav tm="0">
                                          <p:val>
                                            <p:fltVal val="0"/>
                                          </p:val>
                                        </p:tav>
                                        <p:tav tm="100000">
                                          <p:val>
                                            <p:strVal val="#ppt_h"/>
                                          </p:val>
                                        </p:tav>
                                      </p:tavLst>
                                    </p:anim>
                                    <p:animEffect transition="in" filter="fade">
                                      <p:cBhvr>
                                        <p:cTn id="25" dur="250"/>
                                        <p:tgtEl>
                                          <p:spTgt spid="13"/>
                                        </p:tgtEl>
                                      </p:cBhvr>
                                    </p:animEffect>
                                  </p:childTnLst>
                                </p:cTn>
                              </p:par>
                            </p:childTnLst>
                          </p:cTn>
                        </p:par>
                        <p:par>
                          <p:cTn id="26" fill="hold">
                            <p:stCondLst>
                              <p:cond delay="1500"/>
                            </p:stCondLst>
                            <p:childTnLst>
                              <p:par>
                                <p:cTn id="27" presetID="2" presetClass="entr" presetSubtype="4" decel="100000"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 calcmode="lin" valueType="num">
                                      <p:cBhvr>
                                        <p:cTn id="34" dur="250" fill="hold"/>
                                        <p:tgtEl>
                                          <p:spTgt spid="41"/>
                                        </p:tgtEl>
                                        <p:attrNameLst>
                                          <p:attrName>ppt_w</p:attrName>
                                        </p:attrNameLst>
                                      </p:cBhvr>
                                      <p:tavLst>
                                        <p:tav tm="0">
                                          <p:val>
                                            <p:fltVal val="0"/>
                                          </p:val>
                                        </p:tav>
                                        <p:tav tm="100000">
                                          <p:val>
                                            <p:strVal val="#ppt_w"/>
                                          </p:val>
                                        </p:tav>
                                      </p:tavLst>
                                    </p:anim>
                                    <p:anim calcmode="lin" valueType="num">
                                      <p:cBhvr>
                                        <p:cTn id="35" dur="250" fill="hold"/>
                                        <p:tgtEl>
                                          <p:spTgt spid="41"/>
                                        </p:tgtEl>
                                        <p:attrNameLst>
                                          <p:attrName>ppt_h</p:attrName>
                                        </p:attrNameLst>
                                      </p:cBhvr>
                                      <p:tavLst>
                                        <p:tav tm="0">
                                          <p:val>
                                            <p:fltVal val="0"/>
                                          </p:val>
                                        </p:tav>
                                        <p:tav tm="100000">
                                          <p:val>
                                            <p:strVal val="#ppt_h"/>
                                          </p:val>
                                        </p:tav>
                                      </p:tavLst>
                                    </p:anim>
                                    <p:animEffect transition="in" filter="fade">
                                      <p:cBhvr>
                                        <p:cTn id="36"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3110" b="53339"/>
          <a:stretch/>
        </p:blipFill>
        <p:spPr>
          <a:xfrm>
            <a:off x="996704" y="1381769"/>
            <a:ext cx="2757331" cy="2133132"/>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b="56018"/>
          <a:stretch/>
        </p:blipFill>
        <p:spPr>
          <a:xfrm>
            <a:off x="4856825" y="1378291"/>
            <a:ext cx="2742097" cy="2136611"/>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t="-1" b="56285"/>
          <a:stretch/>
        </p:blipFill>
        <p:spPr>
          <a:xfrm>
            <a:off x="8674873" y="1384085"/>
            <a:ext cx="2742097" cy="2130815"/>
          </a:xfrm>
          <a:prstGeom prst="rect">
            <a:avLst/>
          </a:prstGeom>
          <a:solidFill>
            <a:srgbClr val="FFFFFF">
              <a:shade val="85000"/>
            </a:srgbClr>
          </a:solidFill>
          <a:ln w="12700" cap="rnd">
            <a:solidFill>
              <a:schemeClr val="bg1"/>
            </a:solidFill>
            <a:miter lim="800000"/>
          </a:ln>
          <a:effectLst>
            <a:outerShdw blurRad="36195" dist="12700" dir="11400000" algn="tl" rotWithShape="0">
              <a:srgbClr val="000000">
                <a:alpha val="33000"/>
              </a:srgbClr>
            </a:outerShdw>
          </a:effectLst>
        </p:spPr>
      </p:pic>
      <p:sp>
        <p:nvSpPr>
          <p:cNvPr id="26" name="TextBox 25"/>
          <p:cNvSpPr txBox="1"/>
          <p:nvPr/>
        </p:nvSpPr>
        <p:spPr>
          <a:xfrm>
            <a:off x="1000638" y="478763"/>
            <a:ext cx="10435201" cy="596090"/>
          </a:xfrm>
          <a:prstGeom prst="rect">
            <a:avLst/>
          </a:prstGeom>
          <a:noFill/>
        </p:spPr>
        <p:txBody>
          <a:bodyPr wrap="square" rtlCol="0">
            <a:spAutoFit/>
          </a:bodyPr>
          <a:lstStyle/>
          <a:p>
            <a:pPr algn="ctr" defTabSz="932229">
              <a:defRPr/>
            </a:pPr>
            <a:r>
              <a:rPr lang="en-US" sz="3198" kern="0" dirty="0">
                <a:gradFill>
                  <a:gsLst>
                    <a:gs pos="88514">
                      <a:prstClr val="white"/>
                    </a:gs>
                    <a:gs pos="54000">
                      <a:prstClr val="white"/>
                    </a:gs>
                  </a:gsLst>
                  <a:lin ang="5400000" scaled="0"/>
                </a:gradFill>
                <a:latin typeface="Segoe UI Light" panose="020B0502040204020203" pitchFamily="34" charset="0"/>
                <a:cs typeface="Segoe UI Light" panose="020B0502040204020203" pitchFamily="34" charset="0"/>
              </a:rPr>
              <a:t>For example…</a:t>
            </a:r>
            <a:endParaRPr lang="en-US" sz="3198" kern="0" dirty="0">
              <a:gradFill>
                <a:gsLst>
                  <a:gs pos="88514">
                    <a:prstClr val="white"/>
                  </a:gs>
                  <a:gs pos="54000">
                    <a:prstClr val="white"/>
                  </a:gs>
                </a:gsLst>
                <a:lin ang="5400000" scaled="0"/>
              </a:gradFill>
              <a:latin typeface="Segoe UI" panose="020B0502040204020203" pitchFamily="34" charset="0"/>
              <a:cs typeface="Segoe UI" panose="020B0502040204020203" pitchFamily="34" charset="0"/>
            </a:endParaRPr>
          </a:p>
        </p:txBody>
      </p:sp>
      <p:grpSp>
        <p:nvGrpSpPr>
          <p:cNvPr id="27" name="Group 26"/>
          <p:cNvGrpSpPr/>
          <p:nvPr/>
        </p:nvGrpSpPr>
        <p:grpSpPr>
          <a:xfrm>
            <a:off x="787550" y="3631881"/>
            <a:ext cx="3199113" cy="2882006"/>
            <a:chOff x="788813" y="3631933"/>
            <a:chExt cx="3200400" cy="2883166"/>
          </a:xfrm>
        </p:grpSpPr>
        <p:sp>
          <p:nvSpPr>
            <p:cNvPr id="28" name="Rectangle 27"/>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274209" rIns="182806" rtlCol="0" anchor="t" anchorCtr="0"/>
            <a:lstStyle/>
            <a:p>
              <a:pPr marL="114243" defTabSz="932229">
                <a:defRPr/>
              </a:pPr>
              <a:r>
                <a:rPr lang="en-US" sz="23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Engage your employees</a:t>
              </a:r>
            </a:p>
          </p:txBody>
        </p:sp>
        <p:sp>
          <p:nvSpPr>
            <p:cNvPr id="29" name="Rectangle 28"/>
            <p:cNvSpPr/>
            <p:nvPr/>
          </p:nvSpPr>
          <p:spPr>
            <a:xfrm>
              <a:off x="788813" y="4904624"/>
              <a:ext cx="3200400" cy="1224194"/>
            </a:xfrm>
            <a:prstGeom prst="rect">
              <a:avLst/>
            </a:prstGeom>
          </p:spPr>
          <p:txBody>
            <a:bodyPr wrap="square" lIns="182806" rIns="182806">
              <a:spAutoFit/>
            </a:bodyPr>
            <a:lstStyle/>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Instant employee surveys</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Event-specific signups</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Campus resources</a:t>
              </a:r>
            </a:p>
          </p:txBody>
        </p:sp>
        <p:cxnSp>
          <p:nvCxnSpPr>
            <p:cNvPr id="30" name="Straight Connector 29"/>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406758" y="3251087"/>
            <a:ext cx="761584" cy="761585"/>
            <a:chOff x="-4354857" y="2732953"/>
            <a:chExt cx="761891" cy="761892"/>
          </a:xfrm>
        </p:grpSpPr>
        <p:sp>
          <p:nvSpPr>
            <p:cNvPr id="32" name="Oval 31"/>
            <p:cNvSpPr/>
            <p:nvPr/>
          </p:nvSpPr>
          <p:spPr bwMode="auto">
            <a:xfrm>
              <a:off x="-435485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4195956" y="2883326"/>
              <a:ext cx="444088" cy="461146"/>
              <a:chOff x="1575" y="-339"/>
              <a:chExt cx="4686" cy="4866"/>
            </a:xfrm>
            <a:solidFill>
              <a:schemeClr val="bg1"/>
            </a:solidFill>
          </p:grpSpPr>
          <p:sp>
            <p:nvSpPr>
              <p:cNvPr id="12" name="Freeform 5"/>
              <p:cNvSpPr>
                <a:spLocks/>
              </p:cNvSpPr>
              <p:nvPr/>
            </p:nvSpPr>
            <p:spPr bwMode="auto">
              <a:xfrm>
                <a:off x="2211" y="-339"/>
                <a:ext cx="3411" cy="4866"/>
              </a:xfrm>
              <a:custGeom>
                <a:avLst/>
                <a:gdLst>
                  <a:gd name="T0" fmla="*/ 1182 w 1442"/>
                  <a:gd name="T1" fmla="*/ 187 h 2057"/>
                  <a:gd name="T2" fmla="*/ 826 w 1442"/>
                  <a:gd name="T3" fmla="*/ 652 h 2057"/>
                  <a:gd name="T4" fmla="*/ 617 w 1442"/>
                  <a:gd name="T5" fmla="*/ 652 h 2057"/>
                  <a:gd name="T6" fmla="*/ 260 w 1442"/>
                  <a:gd name="T7" fmla="*/ 187 h 2057"/>
                  <a:gd name="T8" fmla="*/ 170 w 1442"/>
                  <a:gd name="T9" fmla="*/ 249 h 2057"/>
                  <a:gd name="T10" fmla="*/ 537 w 1442"/>
                  <a:gd name="T11" fmla="*/ 782 h 2057"/>
                  <a:gd name="T12" fmla="*/ 537 w 1442"/>
                  <a:gd name="T13" fmla="*/ 1955 h 2057"/>
                  <a:gd name="T14" fmla="*/ 537 w 1442"/>
                  <a:gd name="T15" fmla="*/ 2057 h 2057"/>
                  <a:gd name="T16" fmla="*/ 690 w 1442"/>
                  <a:gd name="T17" fmla="*/ 2057 h 2057"/>
                  <a:gd name="T18" fmla="*/ 690 w 1442"/>
                  <a:gd name="T19" fmla="*/ 1955 h 2057"/>
                  <a:gd name="T20" fmla="*/ 690 w 1442"/>
                  <a:gd name="T21" fmla="*/ 1354 h 2057"/>
                  <a:gd name="T22" fmla="*/ 752 w 1442"/>
                  <a:gd name="T23" fmla="*/ 1354 h 2057"/>
                  <a:gd name="T24" fmla="*/ 752 w 1442"/>
                  <a:gd name="T25" fmla="*/ 1955 h 2057"/>
                  <a:gd name="T26" fmla="*/ 752 w 1442"/>
                  <a:gd name="T27" fmla="*/ 2057 h 2057"/>
                  <a:gd name="T28" fmla="*/ 905 w 1442"/>
                  <a:gd name="T29" fmla="*/ 2057 h 2057"/>
                  <a:gd name="T30" fmla="*/ 905 w 1442"/>
                  <a:gd name="T31" fmla="*/ 1955 h 2057"/>
                  <a:gd name="T32" fmla="*/ 905 w 1442"/>
                  <a:gd name="T33" fmla="*/ 782 h 2057"/>
                  <a:gd name="T34" fmla="*/ 1272 w 1442"/>
                  <a:gd name="T35" fmla="*/ 249 h 2057"/>
                  <a:gd name="T36" fmla="*/ 1182 w 1442"/>
                  <a:gd name="T37" fmla="*/ 187 h 2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2057">
                    <a:moveTo>
                      <a:pt x="1182" y="187"/>
                    </a:moveTo>
                    <a:cubicBezTo>
                      <a:pt x="1103" y="328"/>
                      <a:pt x="962" y="504"/>
                      <a:pt x="826" y="652"/>
                    </a:cubicBezTo>
                    <a:cubicBezTo>
                      <a:pt x="617" y="652"/>
                      <a:pt x="617" y="652"/>
                      <a:pt x="617" y="652"/>
                    </a:cubicBezTo>
                    <a:cubicBezTo>
                      <a:pt x="481" y="504"/>
                      <a:pt x="340" y="328"/>
                      <a:pt x="260" y="187"/>
                    </a:cubicBezTo>
                    <a:cubicBezTo>
                      <a:pt x="249" y="0"/>
                      <a:pt x="0" y="124"/>
                      <a:pt x="170" y="249"/>
                    </a:cubicBezTo>
                    <a:cubicBezTo>
                      <a:pt x="283" y="425"/>
                      <a:pt x="396" y="589"/>
                      <a:pt x="537" y="782"/>
                    </a:cubicBezTo>
                    <a:cubicBezTo>
                      <a:pt x="537" y="782"/>
                      <a:pt x="537" y="1757"/>
                      <a:pt x="537" y="1955"/>
                    </a:cubicBezTo>
                    <a:cubicBezTo>
                      <a:pt x="617" y="1955"/>
                      <a:pt x="537" y="1972"/>
                      <a:pt x="537" y="2057"/>
                    </a:cubicBezTo>
                    <a:cubicBezTo>
                      <a:pt x="690" y="2057"/>
                      <a:pt x="690" y="2057"/>
                      <a:pt x="690" y="2057"/>
                    </a:cubicBezTo>
                    <a:cubicBezTo>
                      <a:pt x="690" y="1972"/>
                      <a:pt x="605" y="1955"/>
                      <a:pt x="690" y="1955"/>
                    </a:cubicBezTo>
                    <a:cubicBezTo>
                      <a:pt x="690" y="1354"/>
                      <a:pt x="690" y="1354"/>
                      <a:pt x="690" y="1354"/>
                    </a:cubicBezTo>
                    <a:cubicBezTo>
                      <a:pt x="752" y="1354"/>
                      <a:pt x="752" y="1354"/>
                      <a:pt x="752" y="1354"/>
                    </a:cubicBezTo>
                    <a:cubicBezTo>
                      <a:pt x="752" y="1955"/>
                      <a:pt x="752" y="1955"/>
                      <a:pt x="752" y="1955"/>
                    </a:cubicBezTo>
                    <a:cubicBezTo>
                      <a:pt x="843" y="1955"/>
                      <a:pt x="752" y="1972"/>
                      <a:pt x="752" y="2057"/>
                    </a:cubicBezTo>
                    <a:cubicBezTo>
                      <a:pt x="905" y="2057"/>
                      <a:pt x="905" y="2057"/>
                      <a:pt x="905" y="2057"/>
                    </a:cubicBezTo>
                    <a:cubicBezTo>
                      <a:pt x="905" y="1972"/>
                      <a:pt x="826" y="1955"/>
                      <a:pt x="905" y="1955"/>
                    </a:cubicBezTo>
                    <a:cubicBezTo>
                      <a:pt x="905" y="1757"/>
                      <a:pt x="905" y="782"/>
                      <a:pt x="905" y="782"/>
                    </a:cubicBezTo>
                    <a:cubicBezTo>
                      <a:pt x="1046" y="589"/>
                      <a:pt x="1159" y="425"/>
                      <a:pt x="1272" y="249"/>
                    </a:cubicBezTo>
                    <a:cubicBezTo>
                      <a:pt x="1442" y="124"/>
                      <a:pt x="1193" y="0"/>
                      <a:pt x="1182"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13" name="Oval 6"/>
              <p:cNvSpPr>
                <a:spLocks noChangeArrowheads="1"/>
              </p:cNvSpPr>
              <p:nvPr/>
            </p:nvSpPr>
            <p:spPr bwMode="auto">
              <a:xfrm>
                <a:off x="3579" y="196"/>
                <a:ext cx="688" cy="79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15" name="Oval 7"/>
              <p:cNvSpPr>
                <a:spLocks noChangeArrowheads="1"/>
              </p:cNvSpPr>
              <p:nvPr/>
            </p:nvSpPr>
            <p:spPr bwMode="auto">
              <a:xfrm>
                <a:off x="2708" y="1492"/>
                <a:ext cx="525"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16" name="Oval 8"/>
              <p:cNvSpPr>
                <a:spLocks noChangeArrowheads="1"/>
              </p:cNvSpPr>
              <p:nvPr/>
            </p:nvSpPr>
            <p:spPr bwMode="auto">
              <a:xfrm>
                <a:off x="2091"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48" name="Oval 9"/>
              <p:cNvSpPr>
                <a:spLocks noChangeArrowheads="1"/>
              </p:cNvSpPr>
              <p:nvPr/>
            </p:nvSpPr>
            <p:spPr bwMode="auto">
              <a:xfrm>
                <a:off x="1594"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49" name="Freeform 10"/>
              <p:cNvSpPr>
                <a:spLocks/>
              </p:cNvSpPr>
              <p:nvPr/>
            </p:nvSpPr>
            <p:spPr bwMode="auto">
              <a:xfrm>
                <a:off x="2668" y="2270"/>
                <a:ext cx="608" cy="1287"/>
              </a:xfrm>
              <a:custGeom>
                <a:avLst/>
                <a:gdLst>
                  <a:gd name="T0" fmla="*/ 257 w 257"/>
                  <a:gd name="T1" fmla="*/ 74 h 544"/>
                  <a:gd name="T2" fmla="*/ 177 w 257"/>
                  <a:gd name="T3" fmla="*/ 0 h 544"/>
                  <a:gd name="T4" fmla="*/ 80 w 257"/>
                  <a:gd name="T5" fmla="*/ 0 h 544"/>
                  <a:gd name="T6" fmla="*/ 0 w 257"/>
                  <a:gd name="T7" fmla="*/ 74 h 544"/>
                  <a:gd name="T8" fmla="*/ 0 w 257"/>
                  <a:gd name="T9" fmla="*/ 363 h 544"/>
                  <a:gd name="T10" fmla="*/ 257 w 257"/>
                  <a:gd name="T11" fmla="*/ 470 h 544"/>
                  <a:gd name="T12" fmla="*/ 257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257" y="74"/>
                    </a:moveTo>
                    <a:cubicBezTo>
                      <a:pt x="257" y="34"/>
                      <a:pt x="222" y="0"/>
                      <a:pt x="177" y="0"/>
                    </a:cubicBezTo>
                    <a:cubicBezTo>
                      <a:pt x="80" y="0"/>
                      <a:pt x="80" y="0"/>
                      <a:pt x="80" y="0"/>
                    </a:cubicBezTo>
                    <a:cubicBezTo>
                      <a:pt x="34" y="0"/>
                      <a:pt x="0" y="34"/>
                      <a:pt x="0" y="74"/>
                    </a:cubicBezTo>
                    <a:cubicBezTo>
                      <a:pt x="0" y="74"/>
                      <a:pt x="0" y="295"/>
                      <a:pt x="0" y="363"/>
                    </a:cubicBezTo>
                    <a:cubicBezTo>
                      <a:pt x="0" y="447"/>
                      <a:pt x="257" y="544"/>
                      <a:pt x="257" y="470"/>
                    </a:cubicBezTo>
                    <a:cubicBezTo>
                      <a:pt x="257" y="351"/>
                      <a:pt x="257" y="74"/>
                      <a:pt x="257"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0" name="Freeform 11"/>
              <p:cNvSpPr>
                <a:spLocks/>
              </p:cNvSpPr>
              <p:nvPr/>
            </p:nvSpPr>
            <p:spPr bwMode="auto">
              <a:xfrm>
                <a:off x="2060" y="1927"/>
                <a:ext cx="445" cy="1235"/>
              </a:xfrm>
              <a:custGeom>
                <a:avLst/>
                <a:gdLst>
                  <a:gd name="T0" fmla="*/ 188 w 188"/>
                  <a:gd name="T1" fmla="*/ 57 h 522"/>
                  <a:gd name="T2" fmla="*/ 131 w 188"/>
                  <a:gd name="T3" fmla="*/ 0 h 522"/>
                  <a:gd name="T4" fmla="*/ 57 w 188"/>
                  <a:gd name="T5" fmla="*/ 0 h 522"/>
                  <a:gd name="T6" fmla="*/ 0 w 188"/>
                  <a:gd name="T7" fmla="*/ 57 h 522"/>
                  <a:gd name="T8" fmla="*/ 0 w 188"/>
                  <a:gd name="T9" fmla="*/ 340 h 522"/>
                  <a:gd name="T10" fmla="*/ 188 w 188"/>
                  <a:gd name="T11" fmla="*/ 465 h 522"/>
                  <a:gd name="T12" fmla="*/ 188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188" y="57"/>
                    </a:moveTo>
                    <a:cubicBezTo>
                      <a:pt x="188" y="28"/>
                      <a:pt x="166" y="0"/>
                      <a:pt x="131" y="0"/>
                    </a:cubicBezTo>
                    <a:cubicBezTo>
                      <a:pt x="57" y="0"/>
                      <a:pt x="57" y="0"/>
                      <a:pt x="57" y="0"/>
                    </a:cubicBezTo>
                    <a:cubicBezTo>
                      <a:pt x="23" y="0"/>
                      <a:pt x="0" y="28"/>
                      <a:pt x="0" y="57"/>
                    </a:cubicBezTo>
                    <a:cubicBezTo>
                      <a:pt x="0" y="57"/>
                      <a:pt x="0" y="272"/>
                      <a:pt x="0" y="340"/>
                    </a:cubicBezTo>
                    <a:cubicBezTo>
                      <a:pt x="0" y="397"/>
                      <a:pt x="188" y="522"/>
                      <a:pt x="188" y="465"/>
                    </a:cubicBezTo>
                    <a:cubicBezTo>
                      <a:pt x="188" y="346"/>
                      <a:pt x="188" y="57"/>
                      <a:pt x="188"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1" name="Freeform 12"/>
              <p:cNvSpPr>
                <a:spLocks/>
              </p:cNvSpPr>
              <p:nvPr/>
            </p:nvSpPr>
            <p:spPr bwMode="auto">
              <a:xfrm>
                <a:off x="1575" y="1684"/>
                <a:ext cx="324" cy="1033"/>
              </a:xfrm>
              <a:custGeom>
                <a:avLst/>
                <a:gdLst>
                  <a:gd name="T0" fmla="*/ 137 w 137"/>
                  <a:gd name="T1" fmla="*/ 40 h 437"/>
                  <a:gd name="T2" fmla="*/ 95 w 137"/>
                  <a:gd name="T3" fmla="*/ 0 h 437"/>
                  <a:gd name="T4" fmla="*/ 42 w 137"/>
                  <a:gd name="T5" fmla="*/ 0 h 437"/>
                  <a:gd name="T6" fmla="*/ 0 w 137"/>
                  <a:gd name="T7" fmla="*/ 40 h 437"/>
                  <a:gd name="T8" fmla="*/ 0 w 137"/>
                  <a:gd name="T9" fmla="*/ 312 h 437"/>
                  <a:gd name="T10" fmla="*/ 137 w 137"/>
                  <a:gd name="T11" fmla="*/ 397 h 437"/>
                  <a:gd name="T12" fmla="*/ 137 w 137"/>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37" h="437">
                    <a:moveTo>
                      <a:pt x="137" y="40"/>
                    </a:moveTo>
                    <a:cubicBezTo>
                      <a:pt x="137" y="17"/>
                      <a:pt x="119" y="0"/>
                      <a:pt x="95" y="0"/>
                    </a:cubicBezTo>
                    <a:cubicBezTo>
                      <a:pt x="42" y="0"/>
                      <a:pt x="42" y="0"/>
                      <a:pt x="42" y="0"/>
                    </a:cubicBezTo>
                    <a:cubicBezTo>
                      <a:pt x="24" y="0"/>
                      <a:pt x="0" y="17"/>
                      <a:pt x="0" y="40"/>
                    </a:cubicBezTo>
                    <a:cubicBezTo>
                      <a:pt x="0" y="40"/>
                      <a:pt x="0" y="244"/>
                      <a:pt x="0" y="312"/>
                    </a:cubicBezTo>
                    <a:cubicBezTo>
                      <a:pt x="0" y="346"/>
                      <a:pt x="137" y="437"/>
                      <a:pt x="137" y="397"/>
                    </a:cubicBezTo>
                    <a:cubicBezTo>
                      <a:pt x="137" y="301"/>
                      <a:pt x="137" y="40"/>
                      <a:pt x="13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2" name="Oval 13"/>
              <p:cNvSpPr>
                <a:spLocks noChangeArrowheads="1"/>
              </p:cNvSpPr>
              <p:nvPr/>
            </p:nvSpPr>
            <p:spPr bwMode="auto">
              <a:xfrm>
                <a:off x="4610" y="1492"/>
                <a:ext cx="516"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3" name="Oval 14"/>
              <p:cNvSpPr>
                <a:spLocks noChangeArrowheads="1"/>
              </p:cNvSpPr>
              <p:nvPr/>
            </p:nvSpPr>
            <p:spPr bwMode="auto">
              <a:xfrm>
                <a:off x="5360" y="1341"/>
                <a:ext cx="395" cy="4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4" name="Oval 15"/>
              <p:cNvSpPr>
                <a:spLocks noChangeArrowheads="1"/>
              </p:cNvSpPr>
              <p:nvPr/>
            </p:nvSpPr>
            <p:spPr bwMode="auto">
              <a:xfrm>
                <a:off x="5956" y="1189"/>
                <a:ext cx="305" cy="3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5" name="Freeform 16"/>
              <p:cNvSpPr>
                <a:spLocks/>
              </p:cNvSpPr>
              <p:nvPr/>
            </p:nvSpPr>
            <p:spPr bwMode="auto">
              <a:xfrm>
                <a:off x="4570" y="2270"/>
                <a:ext cx="608" cy="1287"/>
              </a:xfrm>
              <a:custGeom>
                <a:avLst/>
                <a:gdLst>
                  <a:gd name="T0" fmla="*/ 0 w 257"/>
                  <a:gd name="T1" fmla="*/ 74 h 544"/>
                  <a:gd name="T2" fmla="*/ 80 w 257"/>
                  <a:gd name="T3" fmla="*/ 0 h 544"/>
                  <a:gd name="T4" fmla="*/ 177 w 257"/>
                  <a:gd name="T5" fmla="*/ 0 h 544"/>
                  <a:gd name="T6" fmla="*/ 257 w 257"/>
                  <a:gd name="T7" fmla="*/ 74 h 544"/>
                  <a:gd name="T8" fmla="*/ 257 w 257"/>
                  <a:gd name="T9" fmla="*/ 363 h 544"/>
                  <a:gd name="T10" fmla="*/ 0 w 257"/>
                  <a:gd name="T11" fmla="*/ 470 h 544"/>
                  <a:gd name="T12" fmla="*/ 0 w 257"/>
                  <a:gd name="T13" fmla="*/ 74 h 544"/>
                </a:gdLst>
                <a:ahLst/>
                <a:cxnLst>
                  <a:cxn ang="0">
                    <a:pos x="T0" y="T1"/>
                  </a:cxn>
                  <a:cxn ang="0">
                    <a:pos x="T2" y="T3"/>
                  </a:cxn>
                  <a:cxn ang="0">
                    <a:pos x="T4" y="T5"/>
                  </a:cxn>
                  <a:cxn ang="0">
                    <a:pos x="T6" y="T7"/>
                  </a:cxn>
                  <a:cxn ang="0">
                    <a:pos x="T8" y="T9"/>
                  </a:cxn>
                  <a:cxn ang="0">
                    <a:pos x="T10" y="T11"/>
                  </a:cxn>
                  <a:cxn ang="0">
                    <a:pos x="T12" y="T13"/>
                  </a:cxn>
                </a:cxnLst>
                <a:rect l="0" t="0" r="r" b="b"/>
                <a:pathLst>
                  <a:path w="257" h="544">
                    <a:moveTo>
                      <a:pt x="0" y="74"/>
                    </a:moveTo>
                    <a:cubicBezTo>
                      <a:pt x="0" y="34"/>
                      <a:pt x="34" y="0"/>
                      <a:pt x="80" y="0"/>
                    </a:cubicBezTo>
                    <a:cubicBezTo>
                      <a:pt x="177" y="0"/>
                      <a:pt x="177" y="0"/>
                      <a:pt x="177" y="0"/>
                    </a:cubicBezTo>
                    <a:cubicBezTo>
                      <a:pt x="223" y="0"/>
                      <a:pt x="257" y="34"/>
                      <a:pt x="257" y="74"/>
                    </a:cubicBezTo>
                    <a:cubicBezTo>
                      <a:pt x="257" y="74"/>
                      <a:pt x="257" y="295"/>
                      <a:pt x="257" y="363"/>
                    </a:cubicBezTo>
                    <a:cubicBezTo>
                      <a:pt x="257" y="447"/>
                      <a:pt x="0" y="544"/>
                      <a:pt x="0" y="470"/>
                    </a:cubicBezTo>
                    <a:cubicBezTo>
                      <a:pt x="0" y="351"/>
                      <a:pt x="0" y="74"/>
                      <a:pt x="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6" name="Freeform 17"/>
              <p:cNvSpPr>
                <a:spLocks/>
              </p:cNvSpPr>
              <p:nvPr/>
            </p:nvSpPr>
            <p:spPr bwMode="auto">
              <a:xfrm>
                <a:off x="5329" y="1927"/>
                <a:ext cx="445" cy="1235"/>
              </a:xfrm>
              <a:custGeom>
                <a:avLst/>
                <a:gdLst>
                  <a:gd name="T0" fmla="*/ 0 w 188"/>
                  <a:gd name="T1" fmla="*/ 57 h 522"/>
                  <a:gd name="T2" fmla="*/ 57 w 188"/>
                  <a:gd name="T3" fmla="*/ 0 h 522"/>
                  <a:gd name="T4" fmla="*/ 131 w 188"/>
                  <a:gd name="T5" fmla="*/ 0 h 522"/>
                  <a:gd name="T6" fmla="*/ 188 w 188"/>
                  <a:gd name="T7" fmla="*/ 57 h 522"/>
                  <a:gd name="T8" fmla="*/ 188 w 188"/>
                  <a:gd name="T9" fmla="*/ 340 h 522"/>
                  <a:gd name="T10" fmla="*/ 0 w 188"/>
                  <a:gd name="T11" fmla="*/ 465 h 522"/>
                  <a:gd name="T12" fmla="*/ 0 w 188"/>
                  <a:gd name="T13" fmla="*/ 57 h 522"/>
                </a:gdLst>
                <a:ahLst/>
                <a:cxnLst>
                  <a:cxn ang="0">
                    <a:pos x="T0" y="T1"/>
                  </a:cxn>
                  <a:cxn ang="0">
                    <a:pos x="T2" y="T3"/>
                  </a:cxn>
                  <a:cxn ang="0">
                    <a:pos x="T4" y="T5"/>
                  </a:cxn>
                  <a:cxn ang="0">
                    <a:pos x="T6" y="T7"/>
                  </a:cxn>
                  <a:cxn ang="0">
                    <a:pos x="T8" y="T9"/>
                  </a:cxn>
                  <a:cxn ang="0">
                    <a:pos x="T10" y="T11"/>
                  </a:cxn>
                  <a:cxn ang="0">
                    <a:pos x="T12" y="T13"/>
                  </a:cxn>
                </a:cxnLst>
                <a:rect l="0" t="0" r="r" b="b"/>
                <a:pathLst>
                  <a:path w="188" h="522">
                    <a:moveTo>
                      <a:pt x="0" y="57"/>
                    </a:moveTo>
                    <a:cubicBezTo>
                      <a:pt x="0" y="28"/>
                      <a:pt x="29" y="0"/>
                      <a:pt x="57" y="0"/>
                    </a:cubicBezTo>
                    <a:cubicBezTo>
                      <a:pt x="131" y="0"/>
                      <a:pt x="131" y="0"/>
                      <a:pt x="131" y="0"/>
                    </a:cubicBezTo>
                    <a:cubicBezTo>
                      <a:pt x="165" y="0"/>
                      <a:pt x="188" y="28"/>
                      <a:pt x="188" y="57"/>
                    </a:cubicBezTo>
                    <a:cubicBezTo>
                      <a:pt x="188" y="57"/>
                      <a:pt x="188" y="272"/>
                      <a:pt x="188" y="340"/>
                    </a:cubicBezTo>
                    <a:cubicBezTo>
                      <a:pt x="188" y="397"/>
                      <a:pt x="0" y="522"/>
                      <a:pt x="0" y="465"/>
                    </a:cubicBezTo>
                    <a:cubicBezTo>
                      <a:pt x="0" y="346"/>
                      <a:pt x="0"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57" name="Freeform 18"/>
              <p:cNvSpPr>
                <a:spLocks/>
              </p:cNvSpPr>
              <p:nvPr/>
            </p:nvSpPr>
            <p:spPr bwMode="auto">
              <a:xfrm>
                <a:off x="5956" y="1684"/>
                <a:ext cx="305" cy="1033"/>
              </a:xfrm>
              <a:custGeom>
                <a:avLst/>
                <a:gdLst>
                  <a:gd name="T0" fmla="*/ 0 w 129"/>
                  <a:gd name="T1" fmla="*/ 40 h 437"/>
                  <a:gd name="T2" fmla="*/ 39 w 129"/>
                  <a:gd name="T3" fmla="*/ 0 h 437"/>
                  <a:gd name="T4" fmla="*/ 90 w 129"/>
                  <a:gd name="T5" fmla="*/ 0 h 437"/>
                  <a:gd name="T6" fmla="*/ 129 w 129"/>
                  <a:gd name="T7" fmla="*/ 40 h 437"/>
                  <a:gd name="T8" fmla="*/ 129 w 129"/>
                  <a:gd name="T9" fmla="*/ 312 h 437"/>
                  <a:gd name="T10" fmla="*/ 0 w 129"/>
                  <a:gd name="T11" fmla="*/ 397 h 437"/>
                  <a:gd name="T12" fmla="*/ 0 w 129"/>
                  <a:gd name="T13" fmla="*/ 40 h 437"/>
                </a:gdLst>
                <a:ahLst/>
                <a:cxnLst>
                  <a:cxn ang="0">
                    <a:pos x="T0" y="T1"/>
                  </a:cxn>
                  <a:cxn ang="0">
                    <a:pos x="T2" y="T3"/>
                  </a:cxn>
                  <a:cxn ang="0">
                    <a:pos x="T4" y="T5"/>
                  </a:cxn>
                  <a:cxn ang="0">
                    <a:pos x="T6" y="T7"/>
                  </a:cxn>
                  <a:cxn ang="0">
                    <a:pos x="T8" y="T9"/>
                  </a:cxn>
                  <a:cxn ang="0">
                    <a:pos x="T10" y="T11"/>
                  </a:cxn>
                  <a:cxn ang="0">
                    <a:pos x="T12" y="T13"/>
                  </a:cxn>
                </a:cxnLst>
                <a:rect l="0" t="0" r="r" b="b"/>
                <a:pathLst>
                  <a:path w="129" h="437">
                    <a:moveTo>
                      <a:pt x="0" y="40"/>
                    </a:moveTo>
                    <a:cubicBezTo>
                      <a:pt x="0" y="17"/>
                      <a:pt x="17" y="0"/>
                      <a:pt x="39" y="0"/>
                    </a:cubicBezTo>
                    <a:cubicBezTo>
                      <a:pt x="90" y="0"/>
                      <a:pt x="90" y="0"/>
                      <a:pt x="90" y="0"/>
                    </a:cubicBezTo>
                    <a:cubicBezTo>
                      <a:pt x="112" y="0"/>
                      <a:pt x="129" y="17"/>
                      <a:pt x="129" y="40"/>
                    </a:cubicBezTo>
                    <a:cubicBezTo>
                      <a:pt x="129" y="40"/>
                      <a:pt x="129" y="244"/>
                      <a:pt x="129" y="312"/>
                    </a:cubicBezTo>
                    <a:cubicBezTo>
                      <a:pt x="129" y="346"/>
                      <a:pt x="0" y="437"/>
                      <a:pt x="0" y="397"/>
                    </a:cubicBezTo>
                    <a:cubicBezTo>
                      <a:pt x="0" y="301"/>
                      <a:pt x="0"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grpSp>
        <p:nvGrpSpPr>
          <p:cNvPr id="59" name="Group 58"/>
          <p:cNvGrpSpPr/>
          <p:nvPr/>
        </p:nvGrpSpPr>
        <p:grpSpPr>
          <a:xfrm>
            <a:off x="4618682" y="3631881"/>
            <a:ext cx="3199113" cy="2882006"/>
            <a:chOff x="788813" y="3631933"/>
            <a:chExt cx="3200400" cy="2883166"/>
          </a:xfrm>
        </p:grpSpPr>
        <p:sp>
          <p:nvSpPr>
            <p:cNvPr id="60" name="Rectangle 59"/>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274209" rIns="182806" rtlCol="0" anchor="t" anchorCtr="0"/>
            <a:lstStyle/>
            <a:p>
              <a:pPr marL="114243" defTabSz="932229">
                <a:defRPr/>
              </a:pPr>
              <a:r>
                <a:rPr lang="en-US" sz="23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Run your business everywhere</a:t>
              </a:r>
            </a:p>
          </p:txBody>
        </p:sp>
        <p:sp>
          <p:nvSpPr>
            <p:cNvPr id="61" name="Rectangle 60"/>
            <p:cNvSpPr/>
            <p:nvPr/>
          </p:nvSpPr>
          <p:spPr>
            <a:xfrm>
              <a:off x="788813" y="4904624"/>
              <a:ext cx="3200400" cy="1477280"/>
            </a:xfrm>
            <a:prstGeom prst="rect">
              <a:avLst/>
            </a:prstGeom>
          </p:spPr>
          <p:txBody>
            <a:bodyPr wrap="square" lIns="182806" rIns="182806">
              <a:spAutoFit/>
            </a:bodyPr>
            <a:lstStyle/>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Issue tracking across systems</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Breaking customer news</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Assisted sales experiences</a:t>
              </a:r>
            </a:p>
          </p:txBody>
        </p:sp>
        <p:cxnSp>
          <p:nvCxnSpPr>
            <p:cNvPr id="62" name="Straight Connector 61"/>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4237891" y="3251087"/>
            <a:ext cx="761584" cy="761585"/>
            <a:chOff x="4138164" y="2732953"/>
            <a:chExt cx="761891" cy="761892"/>
          </a:xfrm>
        </p:grpSpPr>
        <p:sp>
          <p:nvSpPr>
            <p:cNvPr id="64" name="Oval 63"/>
            <p:cNvSpPr/>
            <p:nvPr/>
          </p:nvSpPr>
          <p:spPr bwMode="auto">
            <a:xfrm>
              <a:off x="4138164"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sp>
          <p:nvSpPr>
            <p:cNvPr id="83" name="Freeform 22"/>
            <p:cNvSpPr>
              <a:spLocks noEditPoints="1"/>
            </p:cNvSpPr>
            <p:nvPr/>
          </p:nvSpPr>
          <p:spPr bwMode="auto">
            <a:xfrm rot="9900000" flipH="1" flipV="1">
              <a:off x="4312920" y="2916067"/>
              <a:ext cx="407770" cy="407770"/>
            </a:xfrm>
            <a:custGeom>
              <a:avLst/>
              <a:gdLst>
                <a:gd name="T0" fmla="*/ 1916 w 1916"/>
                <a:gd name="T1" fmla="*/ 963 h 1916"/>
                <a:gd name="T2" fmla="*/ 1629 w 1916"/>
                <a:gd name="T3" fmla="*/ 491 h 1916"/>
                <a:gd name="T4" fmla="*/ 1648 w 1916"/>
                <a:gd name="T5" fmla="*/ 759 h 1916"/>
                <a:gd name="T6" fmla="*/ 1509 w 1916"/>
                <a:gd name="T7" fmla="*/ 898 h 1916"/>
                <a:gd name="T8" fmla="*/ 1500 w 1916"/>
                <a:gd name="T9" fmla="*/ 1092 h 1916"/>
                <a:gd name="T10" fmla="*/ 1361 w 1916"/>
                <a:gd name="T11" fmla="*/ 1379 h 1916"/>
                <a:gd name="T12" fmla="*/ 1555 w 1916"/>
                <a:gd name="T13" fmla="*/ 1648 h 1916"/>
                <a:gd name="T14" fmla="*/ 1065 w 1916"/>
                <a:gd name="T15" fmla="*/ 1731 h 1916"/>
                <a:gd name="T16" fmla="*/ 833 w 1916"/>
                <a:gd name="T17" fmla="*/ 1416 h 1916"/>
                <a:gd name="T18" fmla="*/ 546 w 1916"/>
                <a:gd name="T19" fmla="*/ 1342 h 1916"/>
                <a:gd name="T20" fmla="*/ 463 w 1916"/>
                <a:gd name="T21" fmla="*/ 1305 h 1916"/>
                <a:gd name="T22" fmla="*/ 602 w 1916"/>
                <a:gd name="T23" fmla="*/ 1166 h 1916"/>
                <a:gd name="T24" fmla="*/ 731 w 1916"/>
                <a:gd name="T25" fmla="*/ 981 h 1916"/>
                <a:gd name="T26" fmla="*/ 889 w 1916"/>
                <a:gd name="T27" fmla="*/ 926 h 1916"/>
                <a:gd name="T28" fmla="*/ 917 w 1916"/>
                <a:gd name="T29" fmla="*/ 1018 h 1916"/>
                <a:gd name="T30" fmla="*/ 917 w 1916"/>
                <a:gd name="T31" fmla="*/ 1065 h 1916"/>
                <a:gd name="T32" fmla="*/ 1074 w 1916"/>
                <a:gd name="T33" fmla="*/ 1092 h 1916"/>
                <a:gd name="T34" fmla="*/ 1046 w 1916"/>
                <a:gd name="T35" fmla="*/ 944 h 1916"/>
                <a:gd name="T36" fmla="*/ 889 w 1916"/>
                <a:gd name="T37" fmla="*/ 750 h 1916"/>
                <a:gd name="T38" fmla="*/ 648 w 1916"/>
                <a:gd name="T39" fmla="*/ 583 h 1916"/>
                <a:gd name="T40" fmla="*/ 593 w 1916"/>
                <a:gd name="T41" fmla="*/ 759 h 1916"/>
                <a:gd name="T42" fmla="*/ 620 w 1916"/>
                <a:gd name="T43" fmla="*/ 565 h 1916"/>
                <a:gd name="T44" fmla="*/ 556 w 1916"/>
                <a:gd name="T45" fmla="*/ 463 h 1916"/>
                <a:gd name="T46" fmla="*/ 509 w 1916"/>
                <a:gd name="T47" fmla="*/ 361 h 1916"/>
                <a:gd name="T48" fmla="*/ 426 w 1916"/>
                <a:gd name="T49" fmla="*/ 482 h 1916"/>
                <a:gd name="T50" fmla="*/ 426 w 1916"/>
                <a:gd name="T51" fmla="*/ 333 h 1916"/>
                <a:gd name="T52" fmla="*/ 287 w 1916"/>
                <a:gd name="T53" fmla="*/ 417 h 1916"/>
                <a:gd name="T54" fmla="*/ 361 w 1916"/>
                <a:gd name="T55" fmla="*/ 500 h 1916"/>
                <a:gd name="T56" fmla="*/ 158 w 1916"/>
                <a:gd name="T57" fmla="*/ 519 h 1916"/>
                <a:gd name="T58" fmla="*/ 685 w 1916"/>
                <a:gd name="T59" fmla="*/ 213 h 1916"/>
                <a:gd name="T60" fmla="*/ 861 w 1916"/>
                <a:gd name="T61" fmla="*/ 65 h 1916"/>
                <a:gd name="T62" fmla="*/ 750 w 1916"/>
                <a:gd name="T63" fmla="*/ 158 h 1916"/>
                <a:gd name="T64" fmla="*/ 907 w 1916"/>
                <a:gd name="T65" fmla="*/ 333 h 1916"/>
                <a:gd name="T66" fmla="*/ 935 w 1916"/>
                <a:gd name="T67" fmla="*/ 398 h 1916"/>
                <a:gd name="T68" fmla="*/ 972 w 1916"/>
                <a:gd name="T69" fmla="*/ 528 h 1916"/>
                <a:gd name="T70" fmla="*/ 1185 w 1916"/>
                <a:gd name="T71" fmla="*/ 445 h 1916"/>
                <a:gd name="T72" fmla="*/ 1296 w 1916"/>
                <a:gd name="T73" fmla="*/ 259 h 1916"/>
                <a:gd name="T74" fmla="*/ 1305 w 1916"/>
                <a:gd name="T75" fmla="*/ 204 h 1916"/>
                <a:gd name="T76" fmla="*/ 1574 w 1916"/>
                <a:gd name="T77" fmla="*/ 296 h 1916"/>
                <a:gd name="T78" fmla="*/ 65 w 1916"/>
                <a:gd name="T79" fmla="*/ 787 h 1916"/>
                <a:gd name="T80" fmla="*/ 167 w 1916"/>
                <a:gd name="T81" fmla="*/ 870 h 1916"/>
                <a:gd name="T82" fmla="*/ 278 w 1916"/>
                <a:gd name="T83" fmla="*/ 1157 h 1916"/>
                <a:gd name="T84" fmla="*/ 630 w 1916"/>
                <a:gd name="T85" fmla="*/ 1564 h 1916"/>
                <a:gd name="T86" fmla="*/ 65 w 1916"/>
                <a:gd name="T87" fmla="*/ 787 h 1916"/>
                <a:gd name="T88" fmla="*/ 926 w 1916"/>
                <a:gd name="T89" fmla="*/ 917 h 1916"/>
                <a:gd name="T90" fmla="*/ 926 w 1916"/>
                <a:gd name="T91" fmla="*/ 917 h 1916"/>
                <a:gd name="T92" fmla="*/ 796 w 1916"/>
                <a:gd name="T93" fmla="*/ 861 h 1916"/>
                <a:gd name="T94" fmla="*/ 806 w 1916"/>
                <a:gd name="T95" fmla="*/ 880 h 1916"/>
                <a:gd name="T96" fmla="*/ 1222 w 1916"/>
                <a:gd name="T97" fmla="*/ 93 h 1916"/>
                <a:gd name="T98" fmla="*/ 1176 w 1916"/>
                <a:gd name="T99" fmla="*/ 74 h 1916"/>
                <a:gd name="T100" fmla="*/ 620 w 1916"/>
                <a:gd name="T101" fmla="*/ 111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6" h="1916">
                  <a:moveTo>
                    <a:pt x="954" y="0"/>
                  </a:moveTo>
                  <a:cubicBezTo>
                    <a:pt x="426" y="0"/>
                    <a:pt x="0" y="435"/>
                    <a:pt x="0" y="963"/>
                  </a:cubicBezTo>
                  <a:cubicBezTo>
                    <a:pt x="0" y="1490"/>
                    <a:pt x="426" y="1916"/>
                    <a:pt x="954" y="1916"/>
                  </a:cubicBezTo>
                  <a:cubicBezTo>
                    <a:pt x="1490" y="1916"/>
                    <a:pt x="1916" y="1490"/>
                    <a:pt x="1916" y="963"/>
                  </a:cubicBezTo>
                  <a:cubicBezTo>
                    <a:pt x="1916" y="435"/>
                    <a:pt x="1490" y="0"/>
                    <a:pt x="954" y="0"/>
                  </a:cubicBezTo>
                  <a:close/>
                  <a:moveTo>
                    <a:pt x="1685" y="463"/>
                  </a:moveTo>
                  <a:cubicBezTo>
                    <a:pt x="1676" y="463"/>
                    <a:pt x="1676" y="472"/>
                    <a:pt x="1666" y="482"/>
                  </a:cubicBezTo>
                  <a:cubicBezTo>
                    <a:pt x="1657" y="454"/>
                    <a:pt x="1639" y="472"/>
                    <a:pt x="1629" y="491"/>
                  </a:cubicBezTo>
                  <a:cubicBezTo>
                    <a:pt x="1648" y="546"/>
                    <a:pt x="1620" y="602"/>
                    <a:pt x="1583" y="630"/>
                  </a:cubicBezTo>
                  <a:cubicBezTo>
                    <a:pt x="1583" y="667"/>
                    <a:pt x="1592" y="685"/>
                    <a:pt x="1601" y="713"/>
                  </a:cubicBezTo>
                  <a:cubicBezTo>
                    <a:pt x="1620" y="713"/>
                    <a:pt x="1629" y="704"/>
                    <a:pt x="1639" y="713"/>
                  </a:cubicBezTo>
                  <a:cubicBezTo>
                    <a:pt x="1648" y="722"/>
                    <a:pt x="1666" y="741"/>
                    <a:pt x="1648" y="759"/>
                  </a:cubicBezTo>
                  <a:cubicBezTo>
                    <a:pt x="1648" y="750"/>
                    <a:pt x="1648" y="731"/>
                    <a:pt x="1639" y="722"/>
                  </a:cubicBezTo>
                  <a:cubicBezTo>
                    <a:pt x="1611" y="731"/>
                    <a:pt x="1620" y="778"/>
                    <a:pt x="1629" y="796"/>
                  </a:cubicBezTo>
                  <a:cubicBezTo>
                    <a:pt x="1592" y="806"/>
                    <a:pt x="1583" y="843"/>
                    <a:pt x="1564" y="861"/>
                  </a:cubicBezTo>
                  <a:cubicBezTo>
                    <a:pt x="1546" y="870"/>
                    <a:pt x="1518" y="870"/>
                    <a:pt x="1509" y="898"/>
                  </a:cubicBezTo>
                  <a:cubicBezTo>
                    <a:pt x="1527" y="907"/>
                    <a:pt x="1546" y="926"/>
                    <a:pt x="1546" y="963"/>
                  </a:cubicBezTo>
                  <a:cubicBezTo>
                    <a:pt x="1537" y="981"/>
                    <a:pt x="1500" y="963"/>
                    <a:pt x="1481" y="963"/>
                  </a:cubicBezTo>
                  <a:cubicBezTo>
                    <a:pt x="1453" y="972"/>
                    <a:pt x="1472" y="1046"/>
                    <a:pt x="1463" y="1065"/>
                  </a:cubicBezTo>
                  <a:cubicBezTo>
                    <a:pt x="1472" y="1074"/>
                    <a:pt x="1490" y="1074"/>
                    <a:pt x="1500" y="1092"/>
                  </a:cubicBezTo>
                  <a:cubicBezTo>
                    <a:pt x="1481" y="1120"/>
                    <a:pt x="1444" y="1129"/>
                    <a:pt x="1453" y="1176"/>
                  </a:cubicBezTo>
                  <a:cubicBezTo>
                    <a:pt x="1426" y="1194"/>
                    <a:pt x="1379" y="1222"/>
                    <a:pt x="1370" y="1268"/>
                  </a:cubicBezTo>
                  <a:cubicBezTo>
                    <a:pt x="1370" y="1287"/>
                    <a:pt x="1379" y="1305"/>
                    <a:pt x="1379" y="1324"/>
                  </a:cubicBezTo>
                  <a:cubicBezTo>
                    <a:pt x="1379" y="1352"/>
                    <a:pt x="1361" y="1361"/>
                    <a:pt x="1361" y="1379"/>
                  </a:cubicBezTo>
                  <a:cubicBezTo>
                    <a:pt x="1370" y="1407"/>
                    <a:pt x="1426" y="1453"/>
                    <a:pt x="1453" y="1463"/>
                  </a:cubicBezTo>
                  <a:cubicBezTo>
                    <a:pt x="1500" y="1444"/>
                    <a:pt x="1546" y="1416"/>
                    <a:pt x="1592" y="1435"/>
                  </a:cubicBezTo>
                  <a:cubicBezTo>
                    <a:pt x="1601" y="1453"/>
                    <a:pt x="1583" y="1453"/>
                    <a:pt x="1583" y="1472"/>
                  </a:cubicBezTo>
                  <a:cubicBezTo>
                    <a:pt x="1620" y="1546"/>
                    <a:pt x="1546" y="1574"/>
                    <a:pt x="1555" y="1648"/>
                  </a:cubicBezTo>
                  <a:cubicBezTo>
                    <a:pt x="1398" y="1787"/>
                    <a:pt x="1185" y="1870"/>
                    <a:pt x="954" y="1870"/>
                  </a:cubicBezTo>
                  <a:cubicBezTo>
                    <a:pt x="917" y="1870"/>
                    <a:pt x="870" y="1870"/>
                    <a:pt x="833" y="1861"/>
                  </a:cubicBezTo>
                  <a:cubicBezTo>
                    <a:pt x="889" y="1824"/>
                    <a:pt x="972" y="1824"/>
                    <a:pt x="1000" y="1750"/>
                  </a:cubicBezTo>
                  <a:cubicBezTo>
                    <a:pt x="1018" y="1750"/>
                    <a:pt x="1037" y="1731"/>
                    <a:pt x="1065" y="1731"/>
                  </a:cubicBezTo>
                  <a:cubicBezTo>
                    <a:pt x="1083" y="1722"/>
                    <a:pt x="1102" y="1694"/>
                    <a:pt x="1102" y="1657"/>
                  </a:cubicBezTo>
                  <a:cubicBezTo>
                    <a:pt x="1120" y="1629"/>
                    <a:pt x="1157" y="1629"/>
                    <a:pt x="1157" y="1583"/>
                  </a:cubicBezTo>
                  <a:cubicBezTo>
                    <a:pt x="1111" y="1555"/>
                    <a:pt x="1037" y="1546"/>
                    <a:pt x="981" y="1527"/>
                  </a:cubicBezTo>
                  <a:cubicBezTo>
                    <a:pt x="972" y="1444"/>
                    <a:pt x="861" y="1472"/>
                    <a:pt x="833" y="1416"/>
                  </a:cubicBezTo>
                  <a:cubicBezTo>
                    <a:pt x="787" y="1426"/>
                    <a:pt x="759" y="1398"/>
                    <a:pt x="722" y="1389"/>
                  </a:cubicBezTo>
                  <a:cubicBezTo>
                    <a:pt x="704" y="1398"/>
                    <a:pt x="685" y="1416"/>
                    <a:pt x="657" y="1426"/>
                  </a:cubicBezTo>
                  <a:cubicBezTo>
                    <a:pt x="648" y="1407"/>
                    <a:pt x="602" y="1426"/>
                    <a:pt x="593" y="1407"/>
                  </a:cubicBezTo>
                  <a:cubicBezTo>
                    <a:pt x="611" y="1352"/>
                    <a:pt x="583" y="1342"/>
                    <a:pt x="546" y="1342"/>
                  </a:cubicBezTo>
                  <a:cubicBezTo>
                    <a:pt x="537" y="1315"/>
                    <a:pt x="546" y="1305"/>
                    <a:pt x="546" y="1287"/>
                  </a:cubicBezTo>
                  <a:cubicBezTo>
                    <a:pt x="546" y="1278"/>
                    <a:pt x="528" y="1278"/>
                    <a:pt x="519" y="1278"/>
                  </a:cubicBezTo>
                  <a:cubicBezTo>
                    <a:pt x="500" y="1287"/>
                    <a:pt x="500" y="1305"/>
                    <a:pt x="491" y="1305"/>
                  </a:cubicBezTo>
                  <a:cubicBezTo>
                    <a:pt x="482" y="1305"/>
                    <a:pt x="472" y="1305"/>
                    <a:pt x="463" y="1305"/>
                  </a:cubicBezTo>
                  <a:cubicBezTo>
                    <a:pt x="435" y="1296"/>
                    <a:pt x="417" y="1194"/>
                    <a:pt x="463" y="1176"/>
                  </a:cubicBezTo>
                  <a:cubicBezTo>
                    <a:pt x="509" y="1194"/>
                    <a:pt x="519" y="1166"/>
                    <a:pt x="574" y="1176"/>
                  </a:cubicBezTo>
                  <a:cubicBezTo>
                    <a:pt x="593" y="1194"/>
                    <a:pt x="583" y="1241"/>
                    <a:pt x="620" y="1241"/>
                  </a:cubicBezTo>
                  <a:cubicBezTo>
                    <a:pt x="639" y="1213"/>
                    <a:pt x="602" y="1185"/>
                    <a:pt x="602" y="1166"/>
                  </a:cubicBezTo>
                  <a:cubicBezTo>
                    <a:pt x="611" y="1139"/>
                    <a:pt x="648" y="1139"/>
                    <a:pt x="657" y="1111"/>
                  </a:cubicBezTo>
                  <a:cubicBezTo>
                    <a:pt x="685" y="1083"/>
                    <a:pt x="676" y="1055"/>
                    <a:pt x="685" y="1028"/>
                  </a:cubicBezTo>
                  <a:cubicBezTo>
                    <a:pt x="704" y="1018"/>
                    <a:pt x="713" y="1009"/>
                    <a:pt x="731" y="1009"/>
                  </a:cubicBezTo>
                  <a:cubicBezTo>
                    <a:pt x="731" y="1000"/>
                    <a:pt x="731" y="991"/>
                    <a:pt x="731" y="981"/>
                  </a:cubicBezTo>
                  <a:cubicBezTo>
                    <a:pt x="741" y="963"/>
                    <a:pt x="768" y="954"/>
                    <a:pt x="778" y="944"/>
                  </a:cubicBezTo>
                  <a:cubicBezTo>
                    <a:pt x="806" y="954"/>
                    <a:pt x="768" y="963"/>
                    <a:pt x="778" y="972"/>
                  </a:cubicBezTo>
                  <a:cubicBezTo>
                    <a:pt x="815" y="963"/>
                    <a:pt x="852" y="954"/>
                    <a:pt x="861" y="926"/>
                  </a:cubicBezTo>
                  <a:cubicBezTo>
                    <a:pt x="870" y="926"/>
                    <a:pt x="880" y="926"/>
                    <a:pt x="889" y="926"/>
                  </a:cubicBezTo>
                  <a:cubicBezTo>
                    <a:pt x="898" y="935"/>
                    <a:pt x="898" y="935"/>
                    <a:pt x="898" y="944"/>
                  </a:cubicBezTo>
                  <a:cubicBezTo>
                    <a:pt x="898" y="944"/>
                    <a:pt x="898" y="944"/>
                    <a:pt x="898" y="944"/>
                  </a:cubicBezTo>
                  <a:cubicBezTo>
                    <a:pt x="889" y="944"/>
                    <a:pt x="880" y="944"/>
                    <a:pt x="889" y="954"/>
                  </a:cubicBezTo>
                  <a:cubicBezTo>
                    <a:pt x="898" y="972"/>
                    <a:pt x="907" y="1000"/>
                    <a:pt x="917" y="1018"/>
                  </a:cubicBezTo>
                  <a:cubicBezTo>
                    <a:pt x="926" y="1018"/>
                    <a:pt x="935" y="1009"/>
                    <a:pt x="935" y="1009"/>
                  </a:cubicBezTo>
                  <a:cubicBezTo>
                    <a:pt x="935" y="1018"/>
                    <a:pt x="935" y="1028"/>
                    <a:pt x="935" y="1037"/>
                  </a:cubicBezTo>
                  <a:cubicBezTo>
                    <a:pt x="926" y="1037"/>
                    <a:pt x="926" y="1037"/>
                    <a:pt x="917" y="1037"/>
                  </a:cubicBezTo>
                  <a:cubicBezTo>
                    <a:pt x="917" y="1046"/>
                    <a:pt x="917" y="1055"/>
                    <a:pt x="917" y="1065"/>
                  </a:cubicBezTo>
                  <a:cubicBezTo>
                    <a:pt x="935" y="1074"/>
                    <a:pt x="954" y="1065"/>
                    <a:pt x="963" y="1055"/>
                  </a:cubicBezTo>
                  <a:cubicBezTo>
                    <a:pt x="981" y="1083"/>
                    <a:pt x="1018" y="1120"/>
                    <a:pt x="1055" y="1120"/>
                  </a:cubicBezTo>
                  <a:cubicBezTo>
                    <a:pt x="1065" y="1102"/>
                    <a:pt x="1028" y="1092"/>
                    <a:pt x="1037" y="1083"/>
                  </a:cubicBezTo>
                  <a:cubicBezTo>
                    <a:pt x="1055" y="1083"/>
                    <a:pt x="1055" y="1092"/>
                    <a:pt x="1074" y="1092"/>
                  </a:cubicBezTo>
                  <a:cubicBezTo>
                    <a:pt x="1102" y="1046"/>
                    <a:pt x="1028" y="1046"/>
                    <a:pt x="1046" y="1009"/>
                  </a:cubicBezTo>
                  <a:cubicBezTo>
                    <a:pt x="1065" y="1009"/>
                    <a:pt x="1065" y="1046"/>
                    <a:pt x="1083" y="1037"/>
                  </a:cubicBezTo>
                  <a:cubicBezTo>
                    <a:pt x="1102" y="1028"/>
                    <a:pt x="1111" y="1009"/>
                    <a:pt x="1111" y="991"/>
                  </a:cubicBezTo>
                  <a:cubicBezTo>
                    <a:pt x="1083" y="981"/>
                    <a:pt x="1074" y="954"/>
                    <a:pt x="1046" y="944"/>
                  </a:cubicBezTo>
                  <a:cubicBezTo>
                    <a:pt x="1065" y="944"/>
                    <a:pt x="1055" y="926"/>
                    <a:pt x="1055" y="907"/>
                  </a:cubicBezTo>
                  <a:cubicBezTo>
                    <a:pt x="1028" y="870"/>
                    <a:pt x="963" y="870"/>
                    <a:pt x="954" y="806"/>
                  </a:cubicBezTo>
                  <a:cubicBezTo>
                    <a:pt x="944" y="806"/>
                    <a:pt x="926" y="806"/>
                    <a:pt x="917" y="806"/>
                  </a:cubicBezTo>
                  <a:cubicBezTo>
                    <a:pt x="907" y="787"/>
                    <a:pt x="898" y="769"/>
                    <a:pt x="889" y="750"/>
                  </a:cubicBezTo>
                  <a:cubicBezTo>
                    <a:pt x="815" y="750"/>
                    <a:pt x="852" y="657"/>
                    <a:pt x="796" y="630"/>
                  </a:cubicBezTo>
                  <a:cubicBezTo>
                    <a:pt x="787" y="648"/>
                    <a:pt x="787" y="667"/>
                    <a:pt x="778" y="676"/>
                  </a:cubicBezTo>
                  <a:cubicBezTo>
                    <a:pt x="759" y="676"/>
                    <a:pt x="759" y="667"/>
                    <a:pt x="741" y="667"/>
                  </a:cubicBezTo>
                  <a:cubicBezTo>
                    <a:pt x="768" y="620"/>
                    <a:pt x="713" y="574"/>
                    <a:pt x="648" y="583"/>
                  </a:cubicBezTo>
                  <a:cubicBezTo>
                    <a:pt x="648" y="620"/>
                    <a:pt x="657" y="657"/>
                    <a:pt x="639" y="667"/>
                  </a:cubicBezTo>
                  <a:cubicBezTo>
                    <a:pt x="657" y="704"/>
                    <a:pt x="657" y="750"/>
                    <a:pt x="620" y="769"/>
                  </a:cubicBezTo>
                  <a:cubicBezTo>
                    <a:pt x="620" y="787"/>
                    <a:pt x="639" y="806"/>
                    <a:pt x="630" y="824"/>
                  </a:cubicBezTo>
                  <a:cubicBezTo>
                    <a:pt x="602" y="833"/>
                    <a:pt x="593" y="796"/>
                    <a:pt x="593" y="759"/>
                  </a:cubicBezTo>
                  <a:cubicBezTo>
                    <a:pt x="556" y="741"/>
                    <a:pt x="491" y="722"/>
                    <a:pt x="463" y="676"/>
                  </a:cubicBezTo>
                  <a:cubicBezTo>
                    <a:pt x="463" y="602"/>
                    <a:pt x="528" y="583"/>
                    <a:pt x="556" y="537"/>
                  </a:cubicBezTo>
                  <a:cubicBezTo>
                    <a:pt x="565" y="528"/>
                    <a:pt x="556" y="556"/>
                    <a:pt x="546" y="565"/>
                  </a:cubicBezTo>
                  <a:cubicBezTo>
                    <a:pt x="565" y="593"/>
                    <a:pt x="602" y="556"/>
                    <a:pt x="620" y="565"/>
                  </a:cubicBezTo>
                  <a:cubicBezTo>
                    <a:pt x="602" y="528"/>
                    <a:pt x="583" y="491"/>
                    <a:pt x="630" y="472"/>
                  </a:cubicBezTo>
                  <a:cubicBezTo>
                    <a:pt x="620" y="463"/>
                    <a:pt x="620" y="426"/>
                    <a:pt x="630" y="417"/>
                  </a:cubicBezTo>
                  <a:cubicBezTo>
                    <a:pt x="620" y="408"/>
                    <a:pt x="602" y="408"/>
                    <a:pt x="593" y="408"/>
                  </a:cubicBezTo>
                  <a:cubicBezTo>
                    <a:pt x="574" y="426"/>
                    <a:pt x="574" y="454"/>
                    <a:pt x="556" y="463"/>
                  </a:cubicBezTo>
                  <a:cubicBezTo>
                    <a:pt x="556" y="445"/>
                    <a:pt x="565" y="435"/>
                    <a:pt x="556" y="426"/>
                  </a:cubicBezTo>
                  <a:cubicBezTo>
                    <a:pt x="546" y="435"/>
                    <a:pt x="546" y="435"/>
                    <a:pt x="546" y="426"/>
                  </a:cubicBezTo>
                  <a:cubicBezTo>
                    <a:pt x="537" y="426"/>
                    <a:pt x="537" y="435"/>
                    <a:pt x="537" y="445"/>
                  </a:cubicBezTo>
                  <a:cubicBezTo>
                    <a:pt x="509" y="417"/>
                    <a:pt x="528" y="389"/>
                    <a:pt x="509" y="361"/>
                  </a:cubicBezTo>
                  <a:cubicBezTo>
                    <a:pt x="509" y="371"/>
                    <a:pt x="500" y="371"/>
                    <a:pt x="500" y="361"/>
                  </a:cubicBezTo>
                  <a:cubicBezTo>
                    <a:pt x="482" y="361"/>
                    <a:pt x="463" y="417"/>
                    <a:pt x="491" y="426"/>
                  </a:cubicBezTo>
                  <a:cubicBezTo>
                    <a:pt x="482" y="435"/>
                    <a:pt x="463" y="426"/>
                    <a:pt x="463" y="426"/>
                  </a:cubicBezTo>
                  <a:cubicBezTo>
                    <a:pt x="445" y="435"/>
                    <a:pt x="445" y="463"/>
                    <a:pt x="426" y="482"/>
                  </a:cubicBezTo>
                  <a:cubicBezTo>
                    <a:pt x="417" y="482"/>
                    <a:pt x="398" y="472"/>
                    <a:pt x="398" y="472"/>
                  </a:cubicBezTo>
                  <a:cubicBezTo>
                    <a:pt x="417" y="463"/>
                    <a:pt x="426" y="445"/>
                    <a:pt x="435" y="417"/>
                  </a:cubicBezTo>
                  <a:cubicBezTo>
                    <a:pt x="435" y="408"/>
                    <a:pt x="417" y="408"/>
                    <a:pt x="408" y="398"/>
                  </a:cubicBezTo>
                  <a:cubicBezTo>
                    <a:pt x="408" y="361"/>
                    <a:pt x="426" y="361"/>
                    <a:pt x="426" y="333"/>
                  </a:cubicBezTo>
                  <a:cubicBezTo>
                    <a:pt x="398" y="324"/>
                    <a:pt x="389" y="352"/>
                    <a:pt x="389" y="380"/>
                  </a:cubicBezTo>
                  <a:cubicBezTo>
                    <a:pt x="361" y="389"/>
                    <a:pt x="352" y="352"/>
                    <a:pt x="333" y="352"/>
                  </a:cubicBezTo>
                  <a:cubicBezTo>
                    <a:pt x="287" y="343"/>
                    <a:pt x="269" y="389"/>
                    <a:pt x="259" y="435"/>
                  </a:cubicBezTo>
                  <a:cubicBezTo>
                    <a:pt x="278" y="435"/>
                    <a:pt x="287" y="426"/>
                    <a:pt x="287" y="417"/>
                  </a:cubicBezTo>
                  <a:cubicBezTo>
                    <a:pt x="306" y="435"/>
                    <a:pt x="306" y="445"/>
                    <a:pt x="333" y="435"/>
                  </a:cubicBezTo>
                  <a:cubicBezTo>
                    <a:pt x="333" y="445"/>
                    <a:pt x="296" y="435"/>
                    <a:pt x="296" y="454"/>
                  </a:cubicBezTo>
                  <a:cubicBezTo>
                    <a:pt x="315" y="472"/>
                    <a:pt x="333" y="491"/>
                    <a:pt x="352" y="482"/>
                  </a:cubicBezTo>
                  <a:cubicBezTo>
                    <a:pt x="352" y="482"/>
                    <a:pt x="361" y="491"/>
                    <a:pt x="361" y="500"/>
                  </a:cubicBezTo>
                  <a:cubicBezTo>
                    <a:pt x="343" y="491"/>
                    <a:pt x="324" y="491"/>
                    <a:pt x="306" y="500"/>
                  </a:cubicBezTo>
                  <a:cubicBezTo>
                    <a:pt x="306" y="491"/>
                    <a:pt x="315" y="491"/>
                    <a:pt x="315" y="482"/>
                  </a:cubicBezTo>
                  <a:cubicBezTo>
                    <a:pt x="269" y="463"/>
                    <a:pt x="195" y="472"/>
                    <a:pt x="185" y="519"/>
                  </a:cubicBezTo>
                  <a:cubicBezTo>
                    <a:pt x="176" y="519"/>
                    <a:pt x="167" y="519"/>
                    <a:pt x="158" y="519"/>
                  </a:cubicBezTo>
                  <a:cubicBezTo>
                    <a:pt x="250" y="352"/>
                    <a:pt x="398" y="213"/>
                    <a:pt x="574" y="139"/>
                  </a:cubicBezTo>
                  <a:cubicBezTo>
                    <a:pt x="556" y="158"/>
                    <a:pt x="556" y="185"/>
                    <a:pt x="593" y="185"/>
                  </a:cubicBezTo>
                  <a:cubicBezTo>
                    <a:pt x="602" y="204"/>
                    <a:pt x="583" y="204"/>
                    <a:pt x="583" y="213"/>
                  </a:cubicBezTo>
                  <a:cubicBezTo>
                    <a:pt x="611" y="241"/>
                    <a:pt x="657" y="213"/>
                    <a:pt x="685" y="213"/>
                  </a:cubicBezTo>
                  <a:cubicBezTo>
                    <a:pt x="694" y="204"/>
                    <a:pt x="685" y="195"/>
                    <a:pt x="694" y="176"/>
                  </a:cubicBezTo>
                  <a:cubicBezTo>
                    <a:pt x="722" y="167"/>
                    <a:pt x="731" y="139"/>
                    <a:pt x="750" y="121"/>
                  </a:cubicBezTo>
                  <a:cubicBezTo>
                    <a:pt x="768" y="102"/>
                    <a:pt x="806" y="102"/>
                    <a:pt x="815" y="65"/>
                  </a:cubicBezTo>
                  <a:cubicBezTo>
                    <a:pt x="833" y="65"/>
                    <a:pt x="843" y="56"/>
                    <a:pt x="861" y="65"/>
                  </a:cubicBezTo>
                  <a:cubicBezTo>
                    <a:pt x="852" y="74"/>
                    <a:pt x="824" y="74"/>
                    <a:pt x="815" y="93"/>
                  </a:cubicBezTo>
                  <a:cubicBezTo>
                    <a:pt x="806" y="102"/>
                    <a:pt x="824" y="93"/>
                    <a:pt x="824" y="102"/>
                  </a:cubicBezTo>
                  <a:cubicBezTo>
                    <a:pt x="815" y="121"/>
                    <a:pt x="768" y="121"/>
                    <a:pt x="750" y="139"/>
                  </a:cubicBezTo>
                  <a:cubicBezTo>
                    <a:pt x="750" y="148"/>
                    <a:pt x="750" y="148"/>
                    <a:pt x="750" y="158"/>
                  </a:cubicBezTo>
                  <a:cubicBezTo>
                    <a:pt x="759" y="176"/>
                    <a:pt x="806" y="148"/>
                    <a:pt x="815" y="167"/>
                  </a:cubicBezTo>
                  <a:cubicBezTo>
                    <a:pt x="787" y="176"/>
                    <a:pt x="768" y="158"/>
                    <a:pt x="759" y="176"/>
                  </a:cubicBezTo>
                  <a:cubicBezTo>
                    <a:pt x="759" y="195"/>
                    <a:pt x="778" y="185"/>
                    <a:pt x="778" y="213"/>
                  </a:cubicBezTo>
                  <a:cubicBezTo>
                    <a:pt x="880" y="176"/>
                    <a:pt x="935" y="269"/>
                    <a:pt x="907" y="333"/>
                  </a:cubicBezTo>
                  <a:cubicBezTo>
                    <a:pt x="926" y="352"/>
                    <a:pt x="935" y="333"/>
                    <a:pt x="954" y="333"/>
                  </a:cubicBezTo>
                  <a:cubicBezTo>
                    <a:pt x="954" y="343"/>
                    <a:pt x="954" y="352"/>
                    <a:pt x="963" y="352"/>
                  </a:cubicBezTo>
                  <a:cubicBezTo>
                    <a:pt x="963" y="361"/>
                    <a:pt x="935" y="343"/>
                    <a:pt x="926" y="361"/>
                  </a:cubicBezTo>
                  <a:cubicBezTo>
                    <a:pt x="926" y="380"/>
                    <a:pt x="926" y="389"/>
                    <a:pt x="935" y="398"/>
                  </a:cubicBezTo>
                  <a:cubicBezTo>
                    <a:pt x="963" y="408"/>
                    <a:pt x="963" y="389"/>
                    <a:pt x="972" y="389"/>
                  </a:cubicBezTo>
                  <a:cubicBezTo>
                    <a:pt x="972" y="417"/>
                    <a:pt x="944" y="408"/>
                    <a:pt x="935" y="426"/>
                  </a:cubicBezTo>
                  <a:cubicBezTo>
                    <a:pt x="926" y="472"/>
                    <a:pt x="954" y="491"/>
                    <a:pt x="954" y="528"/>
                  </a:cubicBezTo>
                  <a:cubicBezTo>
                    <a:pt x="963" y="537"/>
                    <a:pt x="963" y="528"/>
                    <a:pt x="972" y="528"/>
                  </a:cubicBezTo>
                  <a:cubicBezTo>
                    <a:pt x="954" y="583"/>
                    <a:pt x="1018" y="630"/>
                    <a:pt x="1055" y="639"/>
                  </a:cubicBezTo>
                  <a:cubicBezTo>
                    <a:pt x="1092" y="630"/>
                    <a:pt x="1074" y="574"/>
                    <a:pt x="1092" y="556"/>
                  </a:cubicBezTo>
                  <a:cubicBezTo>
                    <a:pt x="1092" y="528"/>
                    <a:pt x="1102" y="519"/>
                    <a:pt x="1111" y="500"/>
                  </a:cubicBezTo>
                  <a:cubicBezTo>
                    <a:pt x="1148" y="500"/>
                    <a:pt x="1176" y="482"/>
                    <a:pt x="1185" y="445"/>
                  </a:cubicBezTo>
                  <a:cubicBezTo>
                    <a:pt x="1231" y="435"/>
                    <a:pt x="1296" y="426"/>
                    <a:pt x="1305" y="389"/>
                  </a:cubicBezTo>
                  <a:cubicBezTo>
                    <a:pt x="1305" y="361"/>
                    <a:pt x="1278" y="343"/>
                    <a:pt x="1287" y="306"/>
                  </a:cubicBezTo>
                  <a:cubicBezTo>
                    <a:pt x="1296" y="306"/>
                    <a:pt x="1296" y="287"/>
                    <a:pt x="1305" y="278"/>
                  </a:cubicBezTo>
                  <a:cubicBezTo>
                    <a:pt x="1305" y="269"/>
                    <a:pt x="1305" y="269"/>
                    <a:pt x="1296" y="259"/>
                  </a:cubicBezTo>
                  <a:cubicBezTo>
                    <a:pt x="1305" y="250"/>
                    <a:pt x="1305" y="278"/>
                    <a:pt x="1315" y="269"/>
                  </a:cubicBezTo>
                  <a:cubicBezTo>
                    <a:pt x="1324" y="259"/>
                    <a:pt x="1324" y="259"/>
                    <a:pt x="1324" y="259"/>
                  </a:cubicBezTo>
                  <a:cubicBezTo>
                    <a:pt x="1315" y="241"/>
                    <a:pt x="1287" y="232"/>
                    <a:pt x="1278" y="213"/>
                  </a:cubicBezTo>
                  <a:cubicBezTo>
                    <a:pt x="1278" y="204"/>
                    <a:pt x="1296" y="213"/>
                    <a:pt x="1305" y="204"/>
                  </a:cubicBezTo>
                  <a:cubicBezTo>
                    <a:pt x="1296" y="185"/>
                    <a:pt x="1278" y="185"/>
                    <a:pt x="1268" y="167"/>
                  </a:cubicBezTo>
                  <a:cubicBezTo>
                    <a:pt x="1259" y="139"/>
                    <a:pt x="1287" y="130"/>
                    <a:pt x="1287" y="111"/>
                  </a:cubicBezTo>
                  <a:cubicBezTo>
                    <a:pt x="1370" y="139"/>
                    <a:pt x="1444" y="185"/>
                    <a:pt x="1509" y="232"/>
                  </a:cubicBezTo>
                  <a:cubicBezTo>
                    <a:pt x="1527" y="259"/>
                    <a:pt x="1555" y="278"/>
                    <a:pt x="1574" y="296"/>
                  </a:cubicBezTo>
                  <a:cubicBezTo>
                    <a:pt x="1574" y="287"/>
                    <a:pt x="1574" y="287"/>
                    <a:pt x="1574" y="287"/>
                  </a:cubicBezTo>
                  <a:cubicBezTo>
                    <a:pt x="1657" y="361"/>
                    <a:pt x="1722" y="454"/>
                    <a:pt x="1777" y="556"/>
                  </a:cubicBezTo>
                  <a:cubicBezTo>
                    <a:pt x="1750" y="519"/>
                    <a:pt x="1731" y="482"/>
                    <a:pt x="1685" y="463"/>
                  </a:cubicBezTo>
                  <a:close/>
                  <a:moveTo>
                    <a:pt x="65" y="787"/>
                  </a:moveTo>
                  <a:cubicBezTo>
                    <a:pt x="74" y="759"/>
                    <a:pt x="74" y="722"/>
                    <a:pt x="111" y="713"/>
                  </a:cubicBezTo>
                  <a:cubicBezTo>
                    <a:pt x="130" y="741"/>
                    <a:pt x="121" y="787"/>
                    <a:pt x="148" y="796"/>
                  </a:cubicBezTo>
                  <a:cubicBezTo>
                    <a:pt x="148" y="815"/>
                    <a:pt x="158" y="824"/>
                    <a:pt x="167" y="843"/>
                  </a:cubicBezTo>
                  <a:cubicBezTo>
                    <a:pt x="167" y="852"/>
                    <a:pt x="167" y="861"/>
                    <a:pt x="167" y="870"/>
                  </a:cubicBezTo>
                  <a:cubicBezTo>
                    <a:pt x="176" y="889"/>
                    <a:pt x="185" y="917"/>
                    <a:pt x="195" y="926"/>
                  </a:cubicBezTo>
                  <a:cubicBezTo>
                    <a:pt x="158" y="1018"/>
                    <a:pt x="213" y="1065"/>
                    <a:pt x="241" y="1120"/>
                  </a:cubicBezTo>
                  <a:cubicBezTo>
                    <a:pt x="269" y="1166"/>
                    <a:pt x="278" y="1241"/>
                    <a:pt x="324" y="1250"/>
                  </a:cubicBezTo>
                  <a:cubicBezTo>
                    <a:pt x="324" y="1213"/>
                    <a:pt x="287" y="1185"/>
                    <a:pt x="278" y="1157"/>
                  </a:cubicBezTo>
                  <a:cubicBezTo>
                    <a:pt x="343" y="1204"/>
                    <a:pt x="352" y="1342"/>
                    <a:pt x="472" y="1342"/>
                  </a:cubicBezTo>
                  <a:cubicBezTo>
                    <a:pt x="491" y="1361"/>
                    <a:pt x="528" y="1370"/>
                    <a:pt x="546" y="1389"/>
                  </a:cubicBezTo>
                  <a:cubicBezTo>
                    <a:pt x="565" y="1426"/>
                    <a:pt x="602" y="1444"/>
                    <a:pt x="648" y="1444"/>
                  </a:cubicBezTo>
                  <a:cubicBezTo>
                    <a:pt x="676" y="1490"/>
                    <a:pt x="620" y="1509"/>
                    <a:pt x="630" y="1564"/>
                  </a:cubicBezTo>
                  <a:cubicBezTo>
                    <a:pt x="639" y="1611"/>
                    <a:pt x="722" y="1676"/>
                    <a:pt x="759" y="1694"/>
                  </a:cubicBezTo>
                  <a:cubicBezTo>
                    <a:pt x="768" y="1768"/>
                    <a:pt x="750" y="1814"/>
                    <a:pt x="759" y="1851"/>
                  </a:cubicBezTo>
                  <a:cubicBezTo>
                    <a:pt x="352" y="1759"/>
                    <a:pt x="47" y="1398"/>
                    <a:pt x="47" y="963"/>
                  </a:cubicBezTo>
                  <a:cubicBezTo>
                    <a:pt x="47" y="898"/>
                    <a:pt x="47" y="843"/>
                    <a:pt x="65" y="787"/>
                  </a:cubicBezTo>
                  <a:close/>
                  <a:moveTo>
                    <a:pt x="741" y="889"/>
                  </a:moveTo>
                  <a:cubicBezTo>
                    <a:pt x="750" y="889"/>
                    <a:pt x="731" y="907"/>
                    <a:pt x="731" y="907"/>
                  </a:cubicBezTo>
                  <a:cubicBezTo>
                    <a:pt x="722" y="907"/>
                    <a:pt x="741" y="898"/>
                    <a:pt x="741" y="889"/>
                  </a:cubicBezTo>
                  <a:close/>
                  <a:moveTo>
                    <a:pt x="926" y="917"/>
                  </a:moveTo>
                  <a:cubicBezTo>
                    <a:pt x="926" y="917"/>
                    <a:pt x="926" y="917"/>
                    <a:pt x="926" y="926"/>
                  </a:cubicBezTo>
                  <a:cubicBezTo>
                    <a:pt x="926" y="926"/>
                    <a:pt x="926" y="926"/>
                    <a:pt x="917" y="926"/>
                  </a:cubicBezTo>
                  <a:cubicBezTo>
                    <a:pt x="917" y="917"/>
                    <a:pt x="917" y="917"/>
                    <a:pt x="917" y="917"/>
                  </a:cubicBezTo>
                  <a:cubicBezTo>
                    <a:pt x="917" y="917"/>
                    <a:pt x="917" y="917"/>
                    <a:pt x="926" y="917"/>
                  </a:cubicBezTo>
                  <a:close/>
                  <a:moveTo>
                    <a:pt x="824" y="898"/>
                  </a:moveTo>
                  <a:cubicBezTo>
                    <a:pt x="824" y="898"/>
                    <a:pt x="815" y="898"/>
                    <a:pt x="815" y="907"/>
                  </a:cubicBezTo>
                  <a:cubicBezTo>
                    <a:pt x="806" y="907"/>
                    <a:pt x="806" y="907"/>
                    <a:pt x="806" y="907"/>
                  </a:cubicBezTo>
                  <a:cubicBezTo>
                    <a:pt x="796" y="889"/>
                    <a:pt x="815" y="870"/>
                    <a:pt x="796" y="861"/>
                  </a:cubicBezTo>
                  <a:cubicBezTo>
                    <a:pt x="768" y="861"/>
                    <a:pt x="768" y="880"/>
                    <a:pt x="741" y="889"/>
                  </a:cubicBezTo>
                  <a:cubicBezTo>
                    <a:pt x="750" y="861"/>
                    <a:pt x="778" y="861"/>
                    <a:pt x="796" y="852"/>
                  </a:cubicBezTo>
                  <a:cubicBezTo>
                    <a:pt x="796" y="861"/>
                    <a:pt x="806" y="861"/>
                    <a:pt x="806" y="870"/>
                  </a:cubicBezTo>
                  <a:cubicBezTo>
                    <a:pt x="806" y="880"/>
                    <a:pt x="806" y="880"/>
                    <a:pt x="806" y="880"/>
                  </a:cubicBezTo>
                  <a:cubicBezTo>
                    <a:pt x="806" y="889"/>
                    <a:pt x="824" y="880"/>
                    <a:pt x="824" y="898"/>
                  </a:cubicBezTo>
                  <a:close/>
                  <a:moveTo>
                    <a:pt x="1213" y="84"/>
                  </a:moveTo>
                  <a:cubicBezTo>
                    <a:pt x="1222" y="84"/>
                    <a:pt x="1222" y="84"/>
                    <a:pt x="1222" y="84"/>
                  </a:cubicBezTo>
                  <a:cubicBezTo>
                    <a:pt x="1222" y="93"/>
                    <a:pt x="1222" y="93"/>
                    <a:pt x="1222" y="93"/>
                  </a:cubicBezTo>
                  <a:cubicBezTo>
                    <a:pt x="1213" y="93"/>
                    <a:pt x="1213" y="84"/>
                    <a:pt x="1213" y="84"/>
                  </a:cubicBezTo>
                  <a:close/>
                  <a:moveTo>
                    <a:pt x="1185" y="74"/>
                  </a:moveTo>
                  <a:cubicBezTo>
                    <a:pt x="1185" y="74"/>
                    <a:pt x="1185" y="74"/>
                    <a:pt x="1185" y="74"/>
                  </a:cubicBezTo>
                  <a:cubicBezTo>
                    <a:pt x="1185" y="74"/>
                    <a:pt x="1185" y="74"/>
                    <a:pt x="1176" y="74"/>
                  </a:cubicBezTo>
                  <a:cubicBezTo>
                    <a:pt x="1185" y="74"/>
                    <a:pt x="1185" y="74"/>
                    <a:pt x="1185" y="74"/>
                  </a:cubicBezTo>
                  <a:close/>
                  <a:moveTo>
                    <a:pt x="630" y="111"/>
                  </a:moveTo>
                  <a:cubicBezTo>
                    <a:pt x="630" y="111"/>
                    <a:pt x="630" y="111"/>
                    <a:pt x="630" y="111"/>
                  </a:cubicBezTo>
                  <a:cubicBezTo>
                    <a:pt x="620" y="111"/>
                    <a:pt x="620" y="111"/>
                    <a:pt x="620" y="111"/>
                  </a:cubicBezTo>
                  <a:cubicBezTo>
                    <a:pt x="620" y="111"/>
                    <a:pt x="620" y="111"/>
                    <a:pt x="630" y="111"/>
                  </a:cubicBezTo>
                  <a:close/>
                </a:path>
              </a:pathLst>
            </a:custGeom>
            <a:solidFill>
              <a:schemeClr val="bg1"/>
            </a:solidFill>
            <a:ln>
              <a:noFill/>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nvGrpSpPr>
          <p:cNvPr id="85" name="Group 84"/>
          <p:cNvGrpSpPr/>
          <p:nvPr/>
        </p:nvGrpSpPr>
        <p:grpSpPr>
          <a:xfrm>
            <a:off x="8446366" y="3631881"/>
            <a:ext cx="3199113" cy="2882006"/>
            <a:chOff x="788813" y="3631933"/>
            <a:chExt cx="3200400" cy="2883166"/>
          </a:xfrm>
        </p:grpSpPr>
        <p:sp>
          <p:nvSpPr>
            <p:cNvPr id="86" name="Rectangle 85"/>
            <p:cNvSpPr/>
            <p:nvPr/>
          </p:nvSpPr>
          <p:spPr>
            <a:xfrm>
              <a:off x="788813" y="3631933"/>
              <a:ext cx="3200400" cy="2883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06" tIns="274209" rIns="182806" rtlCol="0" anchor="t" anchorCtr="0"/>
            <a:lstStyle/>
            <a:p>
              <a:pPr marL="114243" defTabSz="932229">
                <a:defRPr/>
              </a:pPr>
              <a:r>
                <a:rPr lang="en-US" sz="2399" kern="0" dirty="0">
                  <a:gradFill>
                    <a:gsLst>
                      <a:gs pos="5405">
                        <a:srgbClr val="505050"/>
                      </a:gs>
                      <a:gs pos="18919">
                        <a:srgbClr val="505050"/>
                      </a:gs>
                    </a:gsLst>
                    <a:lin ang="5400000" scaled="0"/>
                  </a:gradFill>
                  <a:latin typeface="Segoe UI" panose="020B0502040204020203" pitchFamily="34" charset="0"/>
                  <a:cs typeface="Segoe UI" panose="020B0502040204020203" pitchFamily="34" charset="0"/>
                </a:rPr>
                <a:t>Mobilize mission-critical systems</a:t>
              </a:r>
            </a:p>
          </p:txBody>
        </p:sp>
        <p:sp>
          <p:nvSpPr>
            <p:cNvPr id="87" name="Rectangle 86"/>
            <p:cNvSpPr/>
            <p:nvPr/>
          </p:nvSpPr>
          <p:spPr>
            <a:xfrm>
              <a:off x="788813" y="4904624"/>
              <a:ext cx="3200400" cy="1224194"/>
            </a:xfrm>
            <a:prstGeom prst="rect">
              <a:avLst/>
            </a:prstGeom>
          </p:spPr>
          <p:txBody>
            <a:bodyPr wrap="square" lIns="182806" rIns="182806">
              <a:spAutoFit/>
            </a:bodyPr>
            <a:lstStyle/>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SharePoint apps</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Time and expense tracking</a:t>
              </a:r>
            </a:p>
            <a:p>
              <a:pPr marL="342731" indent="-228488" defTabSz="932229">
                <a:buFont typeface="Arial" panose="020B0604020202020204" pitchFamily="34" charset="0"/>
                <a:buChar char="•"/>
                <a:defRPr/>
              </a:pPr>
              <a:r>
                <a:rPr lang="en-US" sz="1799" kern="0" dirty="0">
                  <a:gradFill>
                    <a:gsLst>
                      <a:gs pos="97297">
                        <a:srgbClr val="505050"/>
                      </a:gs>
                      <a:gs pos="85135">
                        <a:srgbClr val="505050"/>
                      </a:gs>
                    </a:gsLst>
                    <a:lin ang="5400000" scaled="0"/>
                  </a:gradFill>
                  <a:latin typeface="Segoe UI"/>
                  <a:cs typeface="Segoe UI Light" panose="020B0502040204020203" pitchFamily="34" charset="0"/>
                </a:rPr>
                <a:t>ERP and CRM systems</a:t>
              </a:r>
            </a:p>
          </p:txBody>
        </p:sp>
        <p:cxnSp>
          <p:nvCxnSpPr>
            <p:cNvPr id="88" name="Straight Connector 87"/>
            <p:cNvCxnSpPr/>
            <p:nvPr/>
          </p:nvCxnSpPr>
          <p:spPr>
            <a:xfrm flipH="1">
              <a:off x="1072003" y="4780499"/>
              <a:ext cx="2614172" cy="11557"/>
            </a:xfrm>
            <a:prstGeom prst="line">
              <a:avLst/>
            </a:prstGeom>
            <a:ln w="28575">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8065574" y="3251087"/>
            <a:ext cx="761584" cy="761585"/>
            <a:chOff x="7912547" y="2732953"/>
            <a:chExt cx="761891" cy="761892"/>
          </a:xfrm>
        </p:grpSpPr>
        <p:sp>
          <p:nvSpPr>
            <p:cNvPr id="90" name="Oval 89"/>
            <p:cNvSpPr/>
            <p:nvPr/>
          </p:nvSpPr>
          <p:spPr bwMode="auto">
            <a:xfrm>
              <a:off x="7912547" y="2732953"/>
              <a:ext cx="761891" cy="76189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4" rIns="182780" bIns="146224" numCol="1" spcCol="0" rtlCol="0" fromWordArt="0" anchor="t" anchorCtr="0" forceAA="0" compatLnSpc="1">
              <a:prstTxWarp prst="textNoShape">
                <a:avLst/>
              </a:prstTxWarp>
              <a:noAutofit/>
            </a:bodyPr>
            <a:lstStyle/>
            <a:p>
              <a:pPr algn="ctr" defTabSz="931906" fontAlgn="base">
                <a:lnSpc>
                  <a:spcPct val="90000"/>
                </a:lnSpc>
                <a:spcBef>
                  <a:spcPct val="0"/>
                </a:spcBef>
                <a:spcAft>
                  <a:spcPct val="0"/>
                </a:spcAft>
                <a:defRPr/>
              </a:pPr>
              <a:endParaRPr lang="en-US" sz="2399" kern="0" dirty="0">
                <a:gradFill>
                  <a:gsLst>
                    <a:gs pos="86982">
                      <a:srgbClr val="505050"/>
                    </a:gs>
                    <a:gs pos="69822">
                      <a:srgbClr val="505050"/>
                    </a:gs>
                  </a:gsLst>
                  <a:lin ang="5400000" scaled="0"/>
                </a:gradFill>
                <a:latin typeface="Segoe UI"/>
                <a:ea typeface="Segoe UI" pitchFamily="34" charset="0"/>
                <a:cs typeface="Segoe UI" pitchFamily="34" charset="0"/>
              </a:endParaRPr>
            </a:p>
          </p:txBody>
        </p:sp>
        <p:grpSp>
          <p:nvGrpSpPr>
            <p:cNvPr id="93" name="Group 25"/>
            <p:cNvGrpSpPr>
              <a:grpSpLocks noChangeAspect="1"/>
            </p:cNvGrpSpPr>
            <p:nvPr/>
          </p:nvGrpSpPr>
          <p:grpSpPr bwMode="auto">
            <a:xfrm>
              <a:off x="8180765" y="2935993"/>
              <a:ext cx="234574" cy="355812"/>
              <a:chOff x="3828" y="2068"/>
              <a:chExt cx="178" cy="270"/>
            </a:xfrm>
          </p:grpSpPr>
          <p:sp>
            <p:nvSpPr>
              <p:cNvPr id="95" name="Rectangle 26"/>
              <p:cNvSpPr>
                <a:spLocks noChangeArrowheads="1"/>
              </p:cNvSpPr>
              <p:nvPr/>
            </p:nvSpPr>
            <p:spPr bwMode="auto">
              <a:xfrm>
                <a:off x="3828" y="2280"/>
                <a:ext cx="69" cy="5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96" name="Rectangle 27"/>
              <p:cNvSpPr>
                <a:spLocks noChangeArrowheads="1"/>
              </p:cNvSpPr>
              <p:nvPr/>
            </p:nvSpPr>
            <p:spPr bwMode="auto">
              <a:xfrm>
                <a:off x="3828" y="2174"/>
                <a:ext cx="178" cy="68"/>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97" name="Rectangle 28"/>
              <p:cNvSpPr>
                <a:spLocks noChangeArrowheads="1"/>
              </p:cNvSpPr>
              <p:nvPr/>
            </p:nvSpPr>
            <p:spPr bwMode="auto">
              <a:xfrm>
                <a:off x="3828" y="2068"/>
                <a:ext cx="69" cy="67"/>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sp>
            <p:nvSpPr>
              <p:cNvPr id="98" name="Rectangle 29"/>
              <p:cNvSpPr>
                <a:spLocks noChangeArrowheads="1"/>
              </p:cNvSpPr>
              <p:nvPr/>
            </p:nvSpPr>
            <p:spPr bwMode="auto">
              <a:xfrm>
                <a:off x="3937" y="2068"/>
                <a:ext cx="69" cy="67"/>
              </a:xfrm>
              <a:prstGeom prst="rect">
                <a:avLst/>
              </a:prstGeom>
              <a:solidFill>
                <a:schemeClr val="bg1"/>
              </a:solidFill>
              <a:ln w="19050" cap="flat">
                <a:solidFill>
                  <a:schemeClr val="bg1"/>
                </a:solidFill>
                <a:prstDash val="solid"/>
                <a:miter lim="800000"/>
                <a:headEnd/>
                <a:tailEnd/>
              </a:ln>
            </p:spPr>
            <p:txBody>
              <a:bodyPr vert="horz" wrap="square" lIns="91403" tIns="45701" rIns="91403" bIns="45701" numCol="1" anchor="t" anchorCtr="0" compatLnSpc="1">
                <a:prstTxWarp prst="textNoShape">
                  <a:avLst/>
                </a:prstTxWarp>
              </a:bodyPr>
              <a:lstStyle/>
              <a:p>
                <a:pPr defTabSz="932229">
                  <a:defRPr/>
                </a:pPr>
                <a:endParaRPr lang="en-US" sz="1835" kern="0">
                  <a:solidFill>
                    <a:srgbClr val="505050"/>
                  </a:solidFill>
                  <a:latin typeface="Segoe UI"/>
                </a:endParaRPr>
              </a:p>
            </p:txBody>
          </p:sp>
        </p:grpSp>
      </p:grpSp>
    </p:spTree>
    <p:extLst>
      <p:ext uri="{BB962C8B-B14F-4D97-AF65-F5344CB8AC3E}">
        <p14:creationId xmlns:p14="http://schemas.microsoft.com/office/powerpoint/2010/main" val="950920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p:cTn id="12" dur="250" fill="hold"/>
                                        <p:tgtEl>
                                          <p:spTgt spid="58"/>
                                        </p:tgtEl>
                                        <p:attrNameLst>
                                          <p:attrName>ppt_w</p:attrName>
                                        </p:attrNameLst>
                                      </p:cBhvr>
                                      <p:tavLst>
                                        <p:tav tm="0">
                                          <p:val>
                                            <p:fltVal val="0"/>
                                          </p:val>
                                        </p:tav>
                                        <p:tav tm="100000">
                                          <p:val>
                                            <p:strVal val="#ppt_w"/>
                                          </p:val>
                                        </p:tav>
                                      </p:tavLst>
                                    </p:anim>
                                    <p:anim calcmode="lin" valueType="num">
                                      <p:cBhvr>
                                        <p:cTn id="13" dur="250" fill="hold"/>
                                        <p:tgtEl>
                                          <p:spTgt spid="58"/>
                                        </p:tgtEl>
                                        <p:attrNameLst>
                                          <p:attrName>ppt_h</p:attrName>
                                        </p:attrNameLst>
                                      </p:cBhvr>
                                      <p:tavLst>
                                        <p:tav tm="0">
                                          <p:val>
                                            <p:fltVal val="0"/>
                                          </p:val>
                                        </p:tav>
                                        <p:tav tm="100000">
                                          <p:val>
                                            <p:strVal val="#ppt_h"/>
                                          </p:val>
                                        </p:tav>
                                      </p:tavLst>
                                    </p:anim>
                                    <p:animEffect transition="in" filter="fade">
                                      <p:cBhvr>
                                        <p:cTn id="14" dur="250"/>
                                        <p:tgtEl>
                                          <p:spTgt spid="58"/>
                                        </p:tgtEl>
                                      </p:cBhvr>
                                    </p:animEffect>
                                  </p:childTnLst>
                                </p:cTn>
                              </p:par>
                            </p:childTnLst>
                          </p:cTn>
                        </p:par>
                        <p:par>
                          <p:cTn id="15" fill="hold">
                            <p:stCondLst>
                              <p:cond delay="750"/>
                            </p:stCondLst>
                            <p:childTnLst>
                              <p:par>
                                <p:cTn id="16" presetID="2" presetClass="entr" presetSubtype="4" decel="100000" fill="hold" nodeType="after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500" fill="hold"/>
                                        <p:tgtEl>
                                          <p:spTgt spid="59"/>
                                        </p:tgtEl>
                                        <p:attrNameLst>
                                          <p:attrName>ppt_x</p:attrName>
                                        </p:attrNameLst>
                                      </p:cBhvr>
                                      <p:tavLst>
                                        <p:tav tm="0">
                                          <p:val>
                                            <p:strVal val="#ppt_x"/>
                                          </p:val>
                                        </p:tav>
                                        <p:tav tm="100000">
                                          <p:val>
                                            <p:strVal val="#ppt_x"/>
                                          </p:val>
                                        </p:tav>
                                      </p:tavLst>
                                    </p:anim>
                                    <p:anim calcmode="lin" valueType="num">
                                      <p:cBhvr additive="base">
                                        <p:cTn id="19" dur="500" fill="hold"/>
                                        <p:tgtEl>
                                          <p:spTgt spid="59"/>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53" presetClass="entr" presetSubtype="16"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250" fill="hold"/>
                                        <p:tgtEl>
                                          <p:spTgt spid="84"/>
                                        </p:tgtEl>
                                        <p:attrNameLst>
                                          <p:attrName>ppt_w</p:attrName>
                                        </p:attrNameLst>
                                      </p:cBhvr>
                                      <p:tavLst>
                                        <p:tav tm="0">
                                          <p:val>
                                            <p:fltVal val="0"/>
                                          </p:val>
                                        </p:tav>
                                        <p:tav tm="100000">
                                          <p:val>
                                            <p:strVal val="#ppt_w"/>
                                          </p:val>
                                        </p:tav>
                                      </p:tavLst>
                                    </p:anim>
                                    <p:anim calcmode="lin" valueType="num">
                                      <p:cBhvr>
                                        <p:cTn id="24" dur="250" fill="hold"/>
                                        <p:tgtEl>
                                          <p:spTgt spid="84"/>
                                        </p:tgtEl>
                                        <p:attrNameLst>
                                          <p:attrName>ppt_h</p:attrName>
                                        </p:attrNameLst>
                                      </p:cBhvr>
                                      <p:tavLst>
                                        <p:tav tm="0">
                                          <p:val>
                                            <p:fltVal val="0"/>
                                          </p:val>
                                        </p:tav>
                                        <p:tav tm="100000">
                                          <p:val>
                                            <p:strVal val="#ppt_h"/>
                                          </p:val>
                                        </p:tav>
                                      </p:tavLst>
                                    </p:anim>
                                    <p:animEffect transition="in" filter="fade">
                                      <p:cBhvr>
                                        <p:cTn id="25" dur="250"/>
                                        <p:tgtEl>
                                          <p:spTgt spid="84"/>
                                        </p:tgtEl>
                                      </p:cBhvr>
                                    </p:animEffect>
                                  </p:childTnLst>
                                </p:cTn>
                              </p:par>
                            </p:childTnLst>
                          </p:cTn>
                        </p:par>
                        <p:par>
                          <p:cTn id="26" fill="hold">
                            <p:stCondLst>
                              <p:cond delay="1500"/>
                            </p:stCondLst>
                            <p:childTnLst>
                              <p:par>
                                <p:cTn id="27" presetID="2" presetClass="entr" presetSubtype="4" decel="10000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 calcmode="lin" valueType="num">
                                      <p:cBhvr additive="base">
                                        <p:cTn id="29" dur="500" fill="hold"/>
                                        <p:tgtEl>
                                          <p:spTgt spid="85"/>
                                        </p:tgtEl>
                                        <p:attrNameLst>
                                          <p:attrName>ppt_x</p:attrName>
                                        </p:attrNameLst>
                                      </p:cBhvr>
                                      <p:tavLst>
                                        <p:tav tm="0">
                                          <p:val>
                                            <p:strVal val="#ppt_x"/>
                                          </p:val>
                                        </p:tav>
                                        <p:tav tm="100000">
                                          <p:val>
                                            <p:strVal val="#ppt_x"/>
                                          </p:val>
                                        </p:tav>
                                      </p:tavLst>
                                    </p:anim>
                                    <p:anim calcmode="lin" valueType="num">
                                      <p:cBhvr additive="base">
                                        <p:cTn id="30" dur="500" fill="hold"/>
                                        <p:tgtEl>
                                          <p:spTgt spid="85"/>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 calcmode="lin" valueType="num">
                                      <p:cBhvr>
                                        <p:cTn id="34" dur="250" fill="hold"/>
                                        <p:tgtEl>
                                          <p:spTgt spid="99"/>
                                        </p:tgtEl>
                                        <p:attrNameLst>
                                          <p:attrName>ppt_w</p:attrName>
                                        </p:attrNameLst>
                                      </p:cBhvr>
                                      <p:tavLst>
                                        <p:tav tm="0">
                                          <p:val>
                                            <p:fltVal val="0"/>
                                          </p:val>
                                        </p:tav>
                                        <p:tav tm="100000">
                                          <p:val>
                                            <p:strVal val="#ppt_w"/>
                                          </p:val>
                                        </p:tav>
                                      </p:tavLst>
                                    </p:anim>
                                    <p:anim calcmode="lin" valueType="num">
                                      <p:cBhvr>
                                        <p:cTn id="35" dur="250" fill="hold"/>
                                        <p:tgtEl>
                                          <p:spTgt spid="99"/>
                                        </p:tgtEl>
                                        <p:attrNameLst>
                                          <p:attrName>ppt_h</p:attrName>
                                        </p:attrNameLst>
                                      </p:cBhvr>
                                      <p:tavLst>
                                        <p:tav tm="0">
                                          <p:val>
                                            <p:fltVal val="0"/>
                                          </p:val>
                                        </p:tav>
                                        <p:tav tm="100000">
                                          <p:val>
                                            <p:strVal val="#ppt_h"/>
                                          </p:val>
                                        </p:tav>
                                      </p:tavLst>
                                    </p:anim>
                                    <p:animEffect transition="in" filter="fade">
                                      <p:cBhvr>
                                        <p:cTn id="36" dur="250"/>
                                        <p:tgtEl>
                                          <p:spTgt spid="99"/>
                                        </p:tgtEl>
                                      </p:cBhvr>
                                    </p:animEffect>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anim calcmode="lin" valueType="num">
                                      <p:cBhvr>
                                        <p:cTn id="41" dur="500" fill="hold"/>
                                        <p:tgtEl>
                                          <p:spTgt spid="23"/>
                                        </p:tgtEl>
                                        <p:attrNameLst>
                                          <p:attrName>ppt_x</p:attrName>
                                        </p:attrNameLst>
                                      </p:cBhvr>
                                      <p:tavLst>
                                        <p:tav tm="0">
                                          <p:val>
                                            <p:strVal val="#ppt_x"/>
                                          </p:val>
                                        </p:tav>
                                        <p:tav tm="100000">
                                          <p:val>
                                            <p:strVal val="#ppt_x"/>
                                          </p:val>
                                        </p:tav>
                                      </p:tavLst>
                                    </p:anim>
                                    <p:anim calcmode="lin" valueType="num">
                                      <p:cBhvr>
                                        <p:cTn id="42" dur="500" fill="hold"/>
                                        <p:tgtEl>
                                          <p:spTgt spid="23"/>
                                        </p:tgtEl>
                                        <p:attrNameLst>
                                          <p:attrName>ppt_y</p:attrName>
                                        </p:attrNameLst>
                                      </p:cBhvr>
                                      <p:tavLst>
                                        <p:tav tm="0">
                                          <p:val>
                                            <p:strVal val="#ppt_y+.1"/>
                                          </p:val>
                                        </p:tav>
                                        <p:tav tm="100000">
                                          <p:val>
                                            <p:strVal val="#ppt_y"/>
                                          </p:val>
                                        </p:tav>
                                      </p:tavLst>
                                    </p:anim>
                                  </p:childTnLst>
                                </p:cTn>
                              </p:par>
                            </p:childTnLst>
                          </p:cTn>
                        </p:par>
                        <p:par>
                          <p:cTn id="43" fill="hold">
                            <p:stCondLst>
                              <p:cond delay="2750"/>
                            </p:stCondLst>
                            <p:childTnLst>
                              <p:par>
                                <p:cTn id="44" presetID="42" presetClass="entr" presetSubtype="0"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anim calcmode="lin" valueType="num">
                                      <p:cBhvr>
                                        <p:cTn id="47" dur="500" fill="hold"/>
                                        <p:tgtEl>
                                          <p:spTgt spid="24"/>
                                        </p:tgtEl>
                                        <p:attrNameLst>
                                          <p:attrName>ppt_x</p:attrName>
                                        </p:attrNameLst>
                                      </p:cBhvr>
                                      <p:tavLst>
                                        <p:tav tm="0">
                                          <p:val>
                                            <p:strVal val="#ppt_x"/>
                                          </p:val>
                                        </p:tav>
                                        <p:tav tm="100000">
                                          <p:val>
                                            <p:strVal val="#ppt_x"/>
                                          </p:val>
                                        </p:tav>
                                      </p:tavLst>
                                    </p:anim>
                                    <p:anim calcmode="lin" valueType="num">
                                      <p:cBhvr>
                                        <p:cTn id="48" dur="500" fill="hold"/>
                                        <p:tgtEl>
                                          <p:spTgt spid="24"/>
                                        </p:tgtEl>
                                        <p:attrNameLst>
                                          <p:attrName>ppt_y</p:attrName>
                                        </p:attrNameLst>
                                      </p:cBhvr>
                                      <p:tavLst>
                                        <p:tav tm="0">
                                          <p:val>
                                            <p:strVal val="#ppt_y+.1"/>
                                          </p:val>
                                        </p:tav>
                                        <p:tav tm="100000">
                                          <p:val>
                                            <p:strVal val="#ppt_y"/>
                                          </p:val>
                                        </p:tav>
                                      </p:tavLst>
                                    </p:anim>
                                  </p:childTnLst>
                                </p:cTn>
                              </p:par>
                            </p:childTnLst>
                          </p:cTn>
                        </p:par>
                        <p:par>
                          <p:cTn id="49" fill="hold">
                            <p:stCondLst>
                              <p:cond delay="3250"/>
                            </p:stCondLst>
                            <p:childTnLst>
                              <p:par>
                                <p:cTn id="50" presetID="42" presetClass="entr" presetSubtype="0"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anim calcmode="lin" valueType="num">
                                      <p:cBhvr>
                                        <p:cTn id="53" dur="500" fill="hold"/>
                                        <p:tgtEl>
                                          <p:spTgt spid="25"/>
                                        </p:tgtEl>
                                        <p:attrNameLst>
                                          <p:attrName>ppt_x</p:attrName>
                                        </p:attrNameLst>
                                      </p:cBhvr>
                                      <p:tavLst>
                                        <p:tav tm="0">
                                          <p:val>
                                            <p:strVal val="#ppt_x"/>
                                          </p:val>
                                        </p:tav>
                                        <p:tav tm="100000">
                                          <p:val>
                                            <p:strVal val="#ppt_x"/>
                                          </p:val>
                                        </p:tav>
                                      </p:tavLst>
                                    </p:anim>
                                    <p:anim calcmode="lin" valueType="num">
                                      <p:cBhvr>
                                        <p:cTn id="5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FM2016" id="{8D0535DF-EFC5-4FA0-AAFC-F027CB2ED0F2}" vid="{C972A7A6-6A8A-4864-B9BA-36DEA67CA6EC}"/>
    </a:ext>
  </a:extLst>
</a:theme>
</file>

<file path=ppt/theme/theme11.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12.xml><?xml version="1.0" encoding="utf-8"?>
<a:theme xmlns:a="http://schemas.openxmlformats.org/drawingml/2006/main" name="3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4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8.xml><?xml version="1.0" encoding="utf-8"?>
<a:theme xmlns:a="http://schemas.openxmlformats.org/drawingml/2006/main" name="1_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9.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Override1.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0.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1.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ppt/theme/themeOverride12.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3.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4.xml><?xml version="1.0" encoding="utf-8"?>
<a:themeOverride xmlns:a="http://schemas.openxmlformats.org/drawingml/2006/main">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themeOverride>
</file>

<file path=ppt/theme/themeOverride15.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6.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7.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8.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19.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2.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20.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21.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3.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4.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5.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6.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7.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8.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ppt/theme/themeOverride9.xml><?xml version="1.0" encoding="utf-8"?>
<a:themeOverride xmlns:a="http://schemas.openxmlformats.org/drawingml/2006/main">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8b529f77-48ab-4581-b468-93f09345b8aa"/>
    <ds:schemaRef ds:uri="2295e2e7-0eeb-498e-8716-217bb2ee6ee3"/>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10997</TotalTime>
  <Words>5392</Words>
  <Application>Microsoft Office PowerPoint</Application>
  <PresentationFormat>Custom</PresentationFormat>
  <Paragraphs>398</Paragraphs>
  <Slides>44</Slides>
  <Notes>28</Notes>
  <HiddenSlides>0</HiddenSlides>
  <MMClips>0</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44</vt:i4>
      </vt:variant>
    </vt:vector>
  </HeadingPairs>
  <TitlesOfParts>
    <vt:vector size="72" baseType="lpstr">
      <vt:lpstr>Arial</vt:lpstr>
      <vt:lpstr>Calibri</vt:lpstr>
      <vt:lpstr>Clementine Sketch</vt:lpstr>
      <vt:lpstr>Consolas</vt:lpstr>
      <vt:lpstr>Courier New</vt:lpstr>
      <vt:lpstr>Eraser</vt:lpstr>
      <vt:lpstr>Fabrica</vt:lpstr>
      <vt:lpstr>PWChalk</vt:lpstr>
      <vt:lpstr>Segoe Pro Light</vt:lpstr>
      <vt:lpstr>Segoe UI</vt:lpstr>
      <vt:lpstr>Segoe UI Light</vt:lpstr>
      <vt:lpstr>Segoe UI Semibold</vt:lpstr>
      <vt:lpstr>Times New Roman</vt:lpstr>
      <vt:lpstr>Wingdings</vt:lpstr>
      <vt:lpstr>MSVID_Product_Brand_template_16-9_WHITE_Cyan-accent</vt:lpstr>
      <vt:lpstr>CLOUD template</vt:lpstr>
      <vt:lpstr>Win8_PPT_Template</vt:lpstr>
      <vt:lpstr>1_MSVID_Product_Brand_template_16-9_WHITE_Cyan-accent</vt:lpstr>
      <vt:lpstr>2_MSVID_Product_Brand_template_16-9_WHITE_Cyan-accent</vt:lpstr>
      <vt:lpstr>MSVID_Dark_Cyan_16x9_2012-08-18</vt:lpstr>
      <vt:lpstr>STB Product Families 2013</vt:lpstr>
      <vt:lpstr>1_5-30499_SPC_2014_ITPro_Template_16x9</vt:lpstr>
      <vt:lpstr>5-30055_Office Template 2012 - 16x9 - White Background</vt:lpstr>
      <vt:lpstr>5-30721_Build_2016_Template_Dark</vt:lpstr>
      <vt:lpstr>7_FY15 Enterprise identity theme</vt:lpstr>
      <vt:lpstr>3_MSVID_Product_Brand_template_16-9_WHITE_Cyan-accent</vt:lpstr>
      <vt:lpstr>4_MSVID_Product_Brand_template_16-9_WHITE_Cyan-accent</vt:lpstr>
      <vt:lpstr>think-cell Slide</vt:lpstr>
      <vt:lpstr>Get started with Microsoft PowerApps and Flow</vt:lpstr>
      <vt:lpstr>Agenda</vt:lpstr>
      <vt:lpstr>PowerPoint Presentation</vt:lpstr>
      <vt:lpstr>Introduction to PowerApps  Custom apps for business needs No-code apps for tablet and mobile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 1.1 PowerApps 101 </vt:lpstr>
      <vt:lpstr>Noções Básicas</vt:lpstr>
      <vt:lpstr>Noções básicas</vt:lpstr>
      <vt:lpstr>Noções básicas</vt:lpstr>
      <vt:lpstr>Noções básicas - Screens</vt:lpstr>
      <vt:lpstr>Noções básicas - Screens</vt:lpstr>
      <vt:lpstr>Noções básicas - Canvas</vt:lpstr>
      <vt:lpstr>Noções básicas - Propriedades</vt:lpstr>
      <vt:lpstr>Noções básicas – Ações</vt:lpstr>
      <vt:lpstr>Noções básicas - Fórmulas</vt:lpstr>
      <vt:lpstr>Noções básicas - Controlos</vt:lpstr>
      <vt:lpstr>Lesson 1.2 Conectores</vt:lpstr>
      <vt:lpstr>Conetores - PowerApps</vt:lpstr>
      <vt:lpstr>Conetores - PowerApps</vt:lpstr>
      <vt:lpstr>Lesson 1.3 Common Data Service</vt:lpstr>
      <vt:lpstr>Common Data Service </vt:lpstr>
      <vt:lpstr>Common Data Service </vt:lpstr>
      <vt:lpstr>PowerPoint Presentation</vt:lpstr>
      <vt:lpstr>PowerPoint Presentation</vt:lpstr>
      <vt:lpstr>Hands-on Lab Integração com Excel</vt:lpstr>
      <vt:lpstr>Hands-on Lab Integração com Excel</vt:lpstr>
      <vt:lpstr>Hands-on Lab Integração com Excel</vt:lpstr>
      <vt:lpstr>Hands-on Lab Integração com Excel</vt:lpstr>
      <vt:lpstr>Hands-on Lab Integração com Excel</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Pedro Almeida</cp:lastModifiedBy>
  <cp:revision>156</cp:revision>
  <dcterms:created xsi:type="dcterms:W3CDTF">2012-12-05T12:04:08Z</dcterms:created>
  <dcterms:modified xsi:type="dcterms:W3CDTF">2018-11-30T11:26:28Z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e892e1f8-4bef-4919-a734-efd384ac6503_Enabled">
    <vt:lpwstr>True</vt:lpwstr>
  </property>
  <property fmtid="{D5CDD505-2E9C-101B-9397-08002B2CF9AE}" pid="7" name="MSIP_Label_e892e1f8-4bef-4919-a734-efd384ac6503_SiteId">
    <vt:lpwstr>09e251dc-5e87-48bf-b4d2-71b01adb984a</vt:lpwstr>
  </property>
  <property fmtid="{D5CDD505-2E9C-101B-9397-08002B2CF9AE}" pid="8" name="MSIP_Label_e892e1f8-4bef-4919-a734-efd384ac6503_Owner">
    <vt:lpwstr>pedro.almeida@devscope.net</vt:lpwstr>
  </property>
  <property fmtid="{D5CDD505-2E9C-101B-9397-08002B2CF9AE}" pid="9" name="MSIP_Label_e892e1f8-4bef-4919-a734-efd384ac6503_SetDate">
    <vt:lpwstr>2018-11-30T10:32:39.8297333Z</vt:lpwstr>
  </property>
  <property fmtid="{D5CDD505-2E9C-101B-9397-08002B2CF9AE}" pid="10" name="MSIP_Label_e892e1f8-4bef-4919-a734-efd384ac6503_Name">
    <vt:lpwstr>Public</vt:lpwstr>
  </property>
  <property fmtid="{D5CDD505-2E9C-101B-9397-08002B2CF9AE}" pid="11" name="MSIP_Label_e892e1f8-4bef-4919-a734-efd384ac6503_Application">
    <vt:lpwstr>Microsoft Azure Information Protection</vt:lpwstr>
  </property>
  <property fmtid="{D5CDD505-2E9C-101B-9397-08002B2CF9AE}" pid="12" name="MSIP_Label_e892e1f8-4bef-4919-a734-efd384ac6503_Extended_MSFT_Method">
    <vt:lpwstr>Automatic</vt:lpwstr>
  </property>
  <property fmtid="{D5CDD505-2E9C-101B-9397-08002B2CF9AE}" pid="13" name="Sensitivity">
    <vt:lpwstr>Public</vt:lpwstr>
  </property>
</Properties>
</file>